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6" name="Shape 26"/>
          <p:cNvSpPr/>
          <p:nvPr>
            <p:ph type="sldImg"/>
          </p:nvPr>
        </p:nvSpPr>
        <p:spPr>
          <a:xfrm>
            <a:off x="1143000" y="685800"/>
            <a:ext cx="4572000" cy="3429000"/>
          </a:xfrm>
          <a:prstGeom prst="rect">
            <a:avLst/>
          </a:prstGeom>
        </p:spPr>
        <p:txBody>
          <a:bodyPr/>
          <a:lstStyle/>
          <a:p>
            <a:pPr/>
          </a:p>
        </p:txBody>
      </p:sp>
      <p:sp>
        <p:nvSpPr>
          <p:cNvPr id="27" name="Shape 2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8" name="Title Text"/>
          <p:cNvSpPr txBox="1"/>
          <p:nvPr>
            <p:ph type="title"/>
          </p:nvPr>
        </p:nvSpPr>
        <p:spPr>
          <a:xfrm>
            <a:off x="1524000" y="1122362"/>
            <a:ext cx="9144000" cy="2387601"/>
          </a:xfrm>
          <a:prstGeom prst="rect">
            <a:avLst/>
          </a:prstGeom>
        </p:spPr>
        <p:txBody>
          <a:bodyPr anchor="b">
            <a:normAutofit fontScale="100000" lnSpcReduction="0"/>
          </a:bodyPr>
          <a:lstStyle>
            <a:lvl1pPr algn="ctr">
              <a:defRPr sz="6000"/>
            </a:lvl1pPr>
          </a:lstStyle>
          <a:p>
            <a:pPr/>
            <a:r>
              <a:t>Title Text</a:t>
            </a:r>
          </a:p>
        </p:txBody>
      </p:sp>
      <p:sp>
        <p:nvSpPr>
          <p:cNvPr id="19" name="Body Level One…"/>
          <p:cNvSpPr txBox="1"/>
          <p:nvPr>
            <p:ph type="body" sz="quarter" idx="1"/>
          </p:nvPr>
        </p:nvSpPr>
        <p:spPr>
          <a:xfrm>
            <a:off x="1524000" y="3602037"/>
            <a:ext cx="9144000" cy="1655763"/>
          </a:xfrm>
          <a:prstGeom prst="rect">
            <a:avLst/>
          </a:prstGeom>
        </p:spPr>
        <p:txBody>
          <a:bodyPr>
            <a:normAutofit fontScale="100000" lnSpcReduction="0"/>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76" y="6404292"/>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45720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91440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137160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182880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tif"/><Relationship Id="rId6"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4.png"/><Relationship Id="rId4"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8.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4.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5.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6.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49.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5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5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52.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53.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54.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55.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5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57.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 name="Rectangle 8"/>
          <p:cNvSpPr/>
          <p:nvPr/>
        </p:nvSpPr>
        <p:spPr>
          <a:xfrm>
            <a:off x="0" y="0"/>
            <a:ext cx="12192000" cy="6858000"/>
          </a:xfrm>
          <a:prstGeom prst="rect">
            <a:avLst/>
          </a:prstGeom>
          <a:solidFill>
            <a:srgbClr val="404040"/>
          </a:solidFill>
          <a:ln w="12700">
            <a:miter lim="400000"/>
          </a:ln>
        </p:spPr>
        <p:txBody>
          <a:bodyPr lIns="45719" rIns="45719" anchor="ctr"/>
          <a:lstStyle/>
          <a:p>
            <a:pPr algn="ctr">
              <a:defRPr>
                <a:solidFill>
                  <a:srgbClr val="FFFFFF"/>
                </a:solidFill>
              </a:defRPr>
            </a:pPr>
          </a:p>
        </p:txBody>
      </p:sp>
      <p:sp>
        <p:nvSpPr>
          <p:cNvPr id="30" name="Title 1"/>
          <p:cNvSpPr txBox="1"/>
          <p:nvPr>
            <p:ph type="title"/>
          </p:nvPr>
        </p:nvSpPr>
        <p:spPr>
          <a:xfrm>
            <a:off x="5491841" y="486175"/>
            <a:ext cx="6372411" cy="5885650"/>
          </a:xfrm>
          <a:prstGeom prst="rect">
            <a:avLst/>
          </a:prstGeom>
        </p:spPr>
        <p:txBody>
          <a:bodyPr/>
          <a:lstStyle>
            <a:lvl1pPr algn="l">
              <a:defRPr>
                <a:solidFill>
                  <a:srgbClr val="FFFFFF"/>
                </a:solidFill>
                <a:latin typeface="Arial"/>
                <a:ea typeface="Arial"/>
                <a:cs typeface="Arial"/>
                <a:sym typeface="Arial"/>
              </a:defRPr>
            </a:lvl1pPr>
          </a:lstStyle>
          <a:p>
            <a:pPr/>
            <a:r>
              <a:t>Defence Systems, Policies and Risks</a:t>
            </a:r>
          </a:p>
        </p:txBody>
      </p:sp>
      <p:sp>
        <p:nvSpPr>
          <p:cNvPr id="31" name="Freeform: Shape 10"/>
          <p:cNvSpPr/>
          <p:nvPr/>
        </p:nvSpPr>
        <p:spPr>
          <a:xfrm flipH="1">
            <a:off x="0" y="0"/>
            <a:ext cx="6172783"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close/>
              </a:path>
            </a:pathLst>
          </a:custGeom>
          <a:solidFill>
            <a:srgbClr val="FFFFFF">
              <a:alpha val="80000"/>
            </a:srgbClr>
          </a:solidFill>
          <a:ln w="12700">
            <a:miter lim="400000"/>
          </a:ln>
        </p:spPr>
        <p:txBody>
          <a:bodyPr lIns="45719" rIns="45719" anchor="ctr"/>
          <a:lstStyle/>
          <a:p>
            <a:pPr algn="ctr">
              <a:defRPr>
                <a:solidFill>
                  <a:srgbClr val="FFFFFF"/>
                </a:solidFill>
              </a:defRPr>
            </a:pPr>
          </a:p>
        </p:txBody>
      </p:sp>
      <p:sp>
        <p:nvSpPr>
          <p:cNvPr id="32" name="Freeform: Shape 12"/>
          <p:cNvSpPr/>
          <p:nvPr/>
        </p:nvSpPr>
        <p:spPr>
          <a:xfrm>
            <a:off x="0" y="0"/>
            <a:ext cx="6024154" cy="6858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close/>
              </a:path>
            </a:pathLst>
          </a:custGeom>
          <a:solidFill>
            <a:srgbClr val="FFFFFF"/>
          </a:solidFill>
          <a:ln w="12700">
            <a:miter lim="400000"/>
          </a:ln>
        </p:spPr>
        <p:txBody>
          <a:bodyPr lIns="45719" rIns="45719" anchor="ctr"/>
          <a:lstStyle/>
          <a:p>
            <a:pPr algn="ctr">
              <a:defRPr>
                <a:solidFill>
                  <a:srgbClr val="FFFFFF"/>
                </a:solidFill>
              </a:defRPr>
            </a:pPr>
          </a:p>
        </p:txBody>
      </p:sp>
      <p:pic>
        <p:nvPicPr>
          <p:cNvPr id="33" name="Picture 3" descr="Picture 3"/>
          <p:cNvPicPr>
            <a:picLocks noChangeAspect="1"/>
          </p:cNvPicPr>
          <p:nvPr/>
        </p:nvPicPr>
        <p:blipFill>
          <a:blip r:embed="rId2">
            <a:extLst/>
          </a:blip>
          <a:stretch>
            <a:fillRect/>
          </a:stretch>
        </p:blipFill>
        <p:spPr>
          <a:xfrm>
            <a:off x="314944" y="486175"/>
            <a:ext cx="4739912" cy="2275158"/>
          </a:xfrm>
          <a:prstGeom prst="rect">
            <a:avLst/>
          </a:prstGeom>
          <a:ln w="12700">
            <a:miter lim="400000"/>
          </a:ln>
        </p:spPr>
      </p:pic>
      <p:sp>
        <p:nvSpPr>
          <p:cNvPr id="34" name="TextBox 11"/>
          <p:cNvSpPr txBox="1"/>
          <p:nvPr/>
        </p:nvSpPr>
        <p:spPr>
          <a:xfrm>
            <a:off x="388347" y="3062841"/>
            <a:ext cx="25642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35" name="Straight Connector 9"/>
          <p:cNvSpPr/>
          <p:nvPr/>
        </p:nvSpPr>
        <p:spPr>
          <a:xfrm>
            <a:off x="314943" y="2946948"/>
            <a:ext cx="4930769" cy="1"/>
          </a:xfrm>
          <a:prstGeom prst="line">
            <a:avLst/>
          </a:prstGeom>
          <a:ln w="57150">
            <a:solidFill>
              <a:srgbClr val="C00000"/>
            </a:solidFill>
            <a:miter/>
          </a:ln>
        </p:spPr>
        <p:txBody>
          <a:bodyPr lIns="45719" rIns="45719"/>
          <a:lstStyle/>
          <a:p>
            <a:pPr/>
          </a:p>
        </p:txBody>
      </p:sp>
      <p:grpSp>
        <p:nvGrpSpPr>
          <p:cNvPr id="38" name="Screenshot 2022-09-22 at 08.29.02.png"/>
          <p:cNvGrpSpPr/>
          <p:nvPr/>
        </p:nvGrpSpPr>
        <p:grpSpPr>
          <a:xfrm>
            <a:off x="1703733" y="-203201"/>
            <a:ext cx="8784534" cy="7302501"/>
            <a:chOff x="0" y="0"/>
            <a:chExt cx="8784532" cy="7302500"/>
          </a:xfrm>
        </p:grpSpPr>
        <p:pic>
          <p:nvPicPr>
            <p:cNvPr id="37" name="Screenshot 2022-09-22 at 08.29.02.png" descr="Screenshot 2022-09-22 at 08.29.02.png"/>
            <p:cNvPicPr>
              <a:picLocks noChangeAspect="1"/>
            </p:cNvPicPr>
            <p:nvPr/>
          </p:nvPicPr>
          <p:blipFill>
            <a:blip r:embed="rId3">
              <a:extLst/>
            </a:blip>
            <a:stretch>
              <a:fillRect/>
            </a:stretch>
          </p:blipFill>
          <p:spPr>
            <a:xfrm>
              <a:off x="203200" y="203200"/>
              <a:ext cx="8378133" cy="6858000"/>
            </a:xfrm>
            <a:prstGeom prst="rect">
              <a:avLst/>
            </a:prstGeom>
            <a:ln>
              <a:noFill/>
            </a:ln>
            <a:effectLst/>
          </p:spPr>
        </p:pic>
        <p:pic>
          <p:nvPicPr>
            <p:cNvPr id="36" name="Screenshot 2022-09-22 at 08.29.02.png" descr="Screenshot 2022-09-22 at 08.29.02.png"/>
            <p:cNvPicPr>
              <a:picLocks noChangeAspect="0"/>
            </p:cNvPicPr>
            <p:nvPr/>
          </p:nvPicPr>
          <p:blipFill>
            <a:blip r:embed="rId4">
              <a:extLst/>
            </a:blip>
            <a:stretch>
              <a:fillRect/>
            </a:stretch>
          </p:blipFill>
          <p:spPr>
            <a:xfrm>
              <a:off x="0" y="0"/>
              <a:ext cx="8784533" cy="7302500"/>
            </a:xfrm>
            <a:prstGeom prst="rect">
              <a:avLst/>
            </a:prstGeom>
            <a:effectLst/>
          </p:spPr>
        </p:pic>
      </p:grpSp>
      <p:grpSp>
        <p:nvGrpSpPr>
          <p:cNvPr id="41" name="Image"/>
          <p:cNvGrpSpPr/>
          <p:nvPr/>
        </p:nvGrpSpPr>
        <p:grpSpPr>
          <a:xfrm>
            <a:off x="64089" y="81955"/>
            <a:ext cx="12063822" cy="6493758"/>
            <a:chOff x="0" y="0"/>
            <a:chExt cx="12063821" cy="6493756"/>
          </a:xfrm>
        </p:grpSpPr>
        <p:pic>
          <p:nvPicPr>
            <p:cNvPr id="40" name="Image" descr="Image"/>
            <p:cNvPicPr>
              <a:picLocks noChangeAspect="1"/>
            </p:cNvPicPr>
            <p:nvPr/>
          </p:nvPicPr>
          <p:blipFill>
            <a:blip r:embed="rId5">
              <a:extLst/>
            </a:blip>
            <a:stretch>
              <a:fillRect/>
            </a:stretch>
          </p:blipFill>
          <p:spPr>
            <a:xfrm>
              <a:off x="203200" y="203200"/>
              <a:ext cx="11657422" cy="6049257"/>
            </a:xfrm>
            <a:prstGeom prst="rect">
              <a:avLst/>
            </a:prstGeom>
            <a:ln>
              <a:noFill/>
            </a:ln>
            <a:effectLst/>
          </p:spPr>
        </p:pic>
        <p:pic>
          <p:nvPicPr>
            <p:cNvPr id="39" name="Image" descr="Image"/>
            <p:cNvPicPr>
              <a:picLocks noChangeAspect="0"/>
            </p:cNvPicPr>
            <p:nvPr/>
          </p:nvPicPr>
          <p:blipFill>
            <a:blip r:embed="rId6">
              <a:extLst/>
            </a:blip>
            <a:stretch>
              <a:fillRect/>
            </a:stretch>
          </p:blipFill>
          <p:spPr>
            <a:xfrm>
              <a:off x="0" y="0"/>
              <a:ext cx="12063822" cy="6493757"/>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8"/>
                                        </p:tgtEl>
                                        <p:attrNameLst>
                                          <p:attrName>style.visibility</p:attrName>
                                        </p:attrNameLst>
                                      </p:cBhvr>
                                      <p:to>
                                        <p:strVal val="visible"/>
                                      </p:to>
                                    </p:set>
                                    <p:anim calcmode="lin" valueType="num">
                                      <p:cBhvr>
                                        <p:cTn id="7" dur="1000" fill="hold"/>
                                        <p:tgtEl>
                                          <p:spTgt spid="38"/>
                                        </p:tgtEl>
                                        <p:attrNameLst>
                                          <p:attrName>ppt_x</p:attrName>
                                        </p:attrNameLst>
                                      </p:cBhvr>
                                      <p:tavLst>
                                        <p:tav tm="0">
                                          <p:val>
                                            <p:strVal val="0-#ppt_w/2"/>
                                          </p:val>
                                        </p:tav>
                                        <p:tav tm="100000">
                                          <p:val>
                                            <p:strVal val="#ppt_x"/>
                                          </p:val>
                                        </p:tav>
                                      </p:tavLst>
                                    </p:anim>
                                    <p:anim calcmode="lin" valueType="num">
                                      <p:cBhvr>
                                        <p:cTn id="8" dur="10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41"/>
                                        </p:tgtEl>
                                        <p:attrNameLst>
                                          <p:attrName>style.visibility</p:attrName>
                                        </p:attrNameLst>
                                      </p:cBhvr>
                                      <p:to>
                                        <p:strVal val="visible"/>
                                      </p:to>
                                    </p:set>
                                    <p:anim calcmode="lin" valueType="num">
                                      <p:cBhvr>
                                        <p:cTn id="13" dur="1000" fill="hold"/>
                                        <p:tgtEl>
                                          <p:spTgt spid="41"/>
                                        </p:tgtEl>
                                        <p:attrNameLst>
                                          <p:attrName>ppt_x</p:attrName>
                                        </p:attrNameLst>
                                      </p:cBhvr>
                                      <p:tavLst>
                                        <p:tav tm="0">
                                          <p:val>
                                            <p:strVal val="0-#ppt_w/2"/>
                                          </p:val>
                                        </p:tav>
                                        <p:tav tm="100000">
                                          <p:val>
                                            <p:strVal val="#ppt_x"/>
                                          </p:val>
                                        </p:tav>
                                      </p:tavLst>
                                    </p:anim>
                                    <p:anim calcmode="lin" valueType="num">
                                      <p:cBhvr>
                                        <p:cTn id="14" dur="1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 grpId="1"/>
      <p:bldP build="whole" bldLvl="1" animBg="1" rev="0" advAuto="0" spid="41" grpId="2"/>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6"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97" name="Impact and Harm"/>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Impact and Harm</a:t>
            </a:r>
          </a:p>
        </p:txBody>
      </p:sp>
      <p:pic>
        <p:nvPicPr>
          <p:cNvPr id="98" name="A picture containing computerDescription automatically generated" descr="A picture containing computerDescription automatically generated"/>
          <p:cNvPicPr>
            <a:picLocks noChangeAspect="1"/>
          </p:cNvPicPr>
          <p:nvPr/>
        </p:nvPicPr>
        <p:blipFill>
          <a:blip r:embed="rId3">
            <a:extLst/>
          </a:blip>
          <a:stretch>
            <a:fillRect/>
          </a:stretch>
        </p:blipFill>
        <p:spPr>
          <a:xfrm>
            <a:off x="395287" y="866775"/>
            <a:ext cx="5111751" cy="5861050"/>
          </a:xfrm>
          <a:prstGeom prst="rect">
            <a:avLst/>
          </a:prstGeom>
          <a:ln w="12700">
            <a:miter lim="400000"/>
          </a:ln>
        </p:spPr>
      </p:pic>
      <p:sp>
        <p:nvSpPr>
          <p:cNvPr id="99" name="Physical or Digital harm.…"/>
          <p:cNvSpPr txBox="1"/>
          <p:nvPr/>
        </p:nvSpPr>
        <p:spPr>
          <a:xfrm>
            <a:off x="5303519" y="4641850"/>
            <a:ext cx="2418158" cy="1767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Physical or Digital harm.</a:t>
            </a:r>
          </a:p>
          <a:p>
            <a:pPr/>
            <a:r>
              <a:t>Economic harm.</a:t>
            </a:r>
          </a:p>
          <a:p>
            <a:pPr/>
            <a:r>
              <a:t>Psychological harm.</a:t>
            </a:r>
          </a:p>
          <a:p>
            <a:pPr/>
            <a:r>
              <a:t>Reputational harm.</a:t>
            </a:r>
          </a:p>
          <a:p>
            <a:pPr/>
            <a:r>
              <a:t>Social and Societal harm.</a:t>
            </a:r>
          </a:p>
        </p:txBody>
      </p:sp>
      <p:pic>
        <p:nvPicPr>
          <p:cNvPr id="100" name="grayscale photo of audio mixer" descr="grayscale photo of audio mixer"/>
          <p:cNvPicPr>
            <a:picLocks noChangeAspect="1"/>
          </p:cNvPicPr>
          <p:nvPr/>
        </p:nvPicPr>
        <p:blipFill>
          <a:blip r:embed="rId4">
            <a:extLst/>
          </a:blip>
          <a:stretch>
            <a:fillRect/>
          </a:stretch>
        </p:blipFill>
        <p:spPr>
          <a:xfrm>
            <a:off x="7137400" y="0"/>
            <a:ext cx="5067300" cy="6858000"/>
          </a:xfrm>
          <a:prstGeom prst="rect">
            <a:avLst/>
          </a:prstGeom>
          <a:ln w="12700">
            <a:miter lim="400000"/>
          </a:ln>
        </p:spPr>
      </p:pic>
      <p:pic>
        <p:nvPicPr>
          <p:cNvPr id="101"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104" name="Risks, Costs and Benefits"/>
          <p:cNvSpPr txBox="1"/>
          <p:nvPr>
            <p:ph type="title" idx="4294967295"/>
          </p:nvPr>
        </p:nvSpPr>
        <p:spPr>
          <a:xfrm>
            <a:off x="5491162" y="485775"/>
            <a:ext cx="6373813" cy="5886450"/>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Risks, Costs and Benefits</a:t>
            </a:r>
          </a:p>
        </p:txBody>
      </p:sp>
      <p:sp>
        <p:nvSpPr>
          <p:cNvPr id="105"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106"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107"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108"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109"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1" name="A screenshot of a cell phoneDescription automatically generated" descr="A screenshot of a cell phoneDescription automatically generated"/>
          <p:cNvPicPr>
            <a:picLocks noChangeAspect="1"/>
          </p:cNvPicPr>
          <p:nvPr/>
        </p:nvPicPr>
        <p:blipFill>
          <a:blip r:embed="rId2">
            <a:extLst/>
          </a:blip>
          <a:stretch>
            <a:fillRect/>
          </a:stretch>
        </p:blipFill>
        <p:spPr>
          <a:xfrm>
            <a:off x="0" y="1406525"/>
            <a:ext cx="8067675" cy="5308600"/>
          </a:xfrm>
          <a:prstGeom prst="rect">
            <a:avLst/>
          </a:prstGeom>
          <a:ln w="12700">
            <a:miter lim="400000"/>
          </a:ln>
        </p:spPr>
      </p:pic>
      <p:pic>
        <p:nvPicPr>
          <p:cNvPr id="112" name="image.png" descr="image.png"/>
          <p:cNvPicPr>
            <a:picLocks noChangeAspect="1"/>
          </p:cNvPicPr>
          <p:nvPr/>
        </p:nvPicPr>
        <p:blipFill>
          <a:blip r:embed="rId3">
            <a:extLst/>
          </a:blip>
          <a:stretch>
            <a:fillRect/>
          </a:stretch>
        </p:blipFill>
        <p:spPr>
          <a:xfrm>
            <a:off x="10042525" y="5684837"/>
            <a:ext cx="2149475" cy="1030288"/>
          </a:xfrm>
          <a:prstGeom prst="rect">
            <a:avLst/>
          </a:prstGeom>
          <a:ln w="12700">
            <a:miter lim="400000"/>
          </a:ln>
        </p:spPr>
      </p:pic>
      <p:sp>
        <p:nvSpPr>
          <p:cNvPr id="113" name="Risks, Costs and Benefits"/>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Risks, Costs and Benefits</a:t>
            </a:r>
          </a:p>
        </p:txBody>
      </p:sp>
      <p:sp>
        <p:nvSpPr>
          <p:cNvPr id="114" name="ALE = AV x ARO…"/>
          <p:cNvSpPr txBox="1"/>
          <p:nvPr/>
        </p:nvSpPr>
        <p:spPr>
          <a:xfrm>
            <a:off x="3128645" y="866775"/>
            <a:ext cx="2902035" cy="1488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ALE = AV x ARO</a:t>
            </a:r>
          </a:p>
          <a:p>
            <a:pPr/>
          </a:p>
          <a:p>
            <a:pPr/>
            <a:r>
              <a:t>ALE – Annual Loss Expectancy.</a:t>
            </a:r>
          </a:p>
          <a:p>
            <a:pPr/>
            <a:r>
              <a:t>AV – Asset Value</a:t>
            </a:r>
          </a:p>
        </p:txBody>
      </p:sp>
      <p:pic>
        <p:nvPicPr>
          <p:cNvPr id="115" name="grayscale photo of audio mixer" descr="grayscale photo of audio mixer"/>
          <p:cNvPicPr>
            <a:picLocks noChangeAspect="1"/>
          </p:cNvPicPr>
          <p:nvPr/>
        </p:nvPicPr>
        <p:blipFill>
          <a:blip r:embed="rId4">
            <a:extLst/>
          </a:blip>
          <a:stretch>
            <a:fillRect/>
          </a:stretch>
        </p:blipFill>
        <p:spPr>
          <a:xfrm>
            <a:off x="7137400" y="0"/>
            <a:ext cx="5067300" cy="6858000"/>
          </a:xfrm>
          <a:prstGeom prst="rect">
            <a:avLst/>
          </a:prstGeom>
          <a:ln w="12700">
            <a:miter lim="400000"/>
          </a:ln>
        </p:spPr>
      </p:pic>
      <p:pic>
        <p:nvPicPr>
          <p:cNvPr id="116" name="image.png" descr="image.png"/>
          <p:cNvPicPr>
            <a:picLocks noChangeAspect="1"/>
          </p:cNvPicPr>
          <p:nvPr/>
        </p:nvPicPr>
        <p:blipFill>
          <a:blip r:embed="rId3">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119" name="Risks, Costs and Benefits"/>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Risks, Costs and Benefits</a:t>
            </a:r>
          </a:p>
        </p:txBody>
      </p:sp>
      <p:pic>
        <p:nvPicPr>
          <p:cNvPr id="120" name="A screenshot of a cell phoneDescription automatically generated" descr="A screenshot of a cell phoneDescription automatically generated"/>
          <p:cNvPicPr>
            <a:picLocks noChangeAspect="1"/>
          </p:cNvPicPr>
          <p:nvPr/>
        </p:nvPicPr>
        <p:blipFill>
          <a:blip r:embed="rId3">
            <a:extLst/>
          </a:blip>
          <a:stretch>
            <a:fillRect/>
          </a:stretch>
        </p:blipFill>
        <p:spPr>
          <a:xfrm>
            <a:off x="0" y="1262062"/>
            <a:ext cx="7502525" cy="5453063"/>
          </a:xfrm>
          <a:prstGeom prst="rect">
            <a:avLst/>
          </a:prstGeom>
          <a:ln w="12700">
            <a:miter lim="400000"/>
          </a:ln>
        </p:spPr>
      </p:pic>
      <p:pic>
        <p:nvPicPr>
          <p:cNvPr id="121" name="grayscale photo of audio mixer" descr="grayscale photo of audio mixer"/>
          <p:cNvPicPr>
            <a:picLocks noChangeAspect="1"/>
          </p:cNvPicPr>
          <p:nvPr/>
        </p:nvPicPr>
        <p:blipFill>
          <a:blip r:embed="rId4">
            <a:extLst/>
          </a:blip>
          <a:stretch>
            <a:fillRect/>
          </a:stretch>
        </p:blipFill>
        <p:spPr>
          <a:xfrm>
            <a:off x="7137400" y="0"/>
            <a:ext cx="5067300" cy="6858000"/>
          </a:xfrm>
          <a:prstGeom prst="rect">
            <a:avLst/>
          </a:prstGeom>
          <a:ln w="12700">
            <a:miter lim="400000"/>
          </a:ln>
        </p:spPr>
      </p:pic>
      <p:pic>
        <p:nvPicPr>
          <p:cNvPr id="122"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125" name="CORAS Ontology"/>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CORAS Ontology</a:t>
            </a:r>
          </a:p>
        </p:txBody>
      </p:sp>
      <p:pic>
        <p:nvPicPr>
          <p:cNvPr id="126" name="A screenshot of a cell phoneDescription automatically generated" descr="A screenshot of a cell phoneDescription automatically generated"/>
          <p:cNvPicPr>
            <a:picLocks noChangeAspect="1"/>
          </p:cNvPicPr>
          <p:nvPr/>
        </p:nvPicPr>
        <p:blipFill>
          <a:blip r:embed="rId3">
            <a:extLst/>
          </a:blip>
          <a:stretch>
            <a:fillRect/>
          </a:stretch>
        </p:blipFill>
        <p:spPr>
          <a:xfrm>
            <a:off x="20637" y="1176337"/>
            <a:ext cx="7151688" cy="5372101"/>
          </a:xfrm>
          <a:prstGeom prst="rect">
            <a:avLst/>
          </a:prstGeom>
          <a:ln w="12700">
            <a:miter lim="400000"/>
          </a:ln>
        </p:spPr>
      </p:pic>
      <p:pic>
        <p:nvPicPr>
          <p:cNvPr id="127" name="grayscale photo of audio mixer" descr="grayscale photo of audio mixer"/>
          <p:cNvPicPr>
            <a:picLocks noChangeAspect="1"/>
          </p:cNvPicPr>
          <p:nvPr/>
        </p:nvPicPr>
        <p:blipFill>
          <a:blip r:embed="rId4">
            <a:extLst/>
          </a:blip>
          <a:stretch>
            <a:fillRect/>
          </a:stretch>
        </p:blipFill>
        <p:spPr>
          <a:xfrm>
            <a:off x="7137400" y="0"/>
            <a:ext cx="5067300" cy="6858000"/>
          </a:xfrm>
          <a:prstGeom prst="rect">
            <a:avLst/>
          </a:prstGeom>
          <a:ln w="12700">
            <a:miter lim="400000"/>
          </a:ln>
        </p:spPr>
      </p:pic>
      <p:pic>
        <p:nvPicPr>
          <p:cNvPr id="128"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131" name="CORAS Risk Management"/>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CORAS Risk Management</a:t>
            </a:r>
          </a:p>
        </p:txBody>
      </p:sp>
      <p:pic>
        <p:nvPicPr>
          <p:cNvPr id="132" name="A picture containing book, drawingDescription automatically generated" descr="A picture containing book, drawingDescription automatically generated"/>
          <p:cNvPicPr>
            <a:picLocks noChangeAspect="1"/>
          </p:cNvPicPr>
          <p:nvPr/>
        </p:nvPicPr>
        <p:blipFill>
          <a:blip r:embed="rId3">
            <a:extLst/>
          </a:blip>
          <a:stretch>
            <a:fillRect/>
          </a:stretch>
        </p:blipFill>
        <p:spPr>
          <a:xfrm>
            <a:off x="382587" y="866775"/>
            <a:ext cx="6375401" cy="5991225"/>
          </a:xfrm>
          <a:prstGeom prst="rect">
            <a:avLst/>
          </a:prstGeom>
          <a:ln w="12700">
            <a:miter lim="400000"/>
          </a:ln>
        </p:spPr>
      </p:pic>
      <p:pic>
        <p:nvPicPr>
          <p:cNvPr id="133" name="grayscale photo of audio mixer" descr="grayscale photo of audio mixer"/>
          <p:cNvPicPr>
            <a:picLocks noChangeAspect="1"/>
          </p:cNvPicPr>
          <p:nvPr/>
        </p:nvPicPr>
        <p:blipFill>
          <a:blip r:embed="rId4">
            <a:extLst/>
          </a:blip>
          <a:stretch>
            <a:fillRect/>
          </a:stretch>
        </p:blipFill>
        <p:spPr>
          <a:xfrm>
            <a:off x="7137400" y="0"/>
            <a:ext cx="5067300" cy="6858000"/>
          </a:xfrm>
          <a:prstGeom prst="rect">
            <a:avLst/>
          </a:prstGeom>
          <a:ln w="12700">
            <a:miter lim="400000"/>
          </a:ln>
        </p:spPr>
      </p:pic>
      <p:pic>
        <p:nvPicPr>
          <p:cNvPr id="134"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137" name="Kill Chain Model"/>
          <p:cNvSpPr txBox="1"/>
          <p:nvPr>
            <p:ph type="title" idx="4294967295"/>
          </p:nvPr>
        </p:nvSpPr>
        <p:spPr>
          <a:xfrm>
            <a:off x="5491162" y="485775"/>
            <a:ext cx="6373813" cy="5886450"/>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Kill Chain Model</a:t>
            </a:r>
          </a:p>
        </p:txBody>
      </p:sp>
      <p:sp>
        <p:nvSpPr>
          <p:cNvPr id="138"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139"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140"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141"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142"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145" name="Incident Taxonomy"/>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Incident Taxonomy</a:t>
            </a:r>
          </a:p>
        </p:txBody>
      </p:sp>
      <p:pic>
        <p:nvPicPr>
          <p:cNvPr id="146"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147"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pic>
        <p:nvPicPr>
          <p:cNvPr id="148" name="A screenshot of a cell phoneDescription automatically generated" descr="A screenshot of a cell phoneDescription automatically generated"/>
          <p:cNvPicPr>
            <a:picLocks noChangeAspect="1"/>
          </p:cNvPicPr>
          <p:nvPr/>
        </p:nvPicPr>
        <p:blipFill>
          <a:blip r:embed="rId4">
            <a:extLst/>
          </a:blip>
          <a:stretch>
            <a:fillRect/>
          </a:stretch>
        </p:blipFill>
        <p:spPr>
          <a:xfrm>
            <a:off x="0" y="860425"/>
            <a:ext cx="7462838" cy="576897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151" name="Kill Chain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Kill Chain Model</a:t>
            </a:r>
          </a:p>
        </p:txBody>
      </p:sp>
      <p:pic>
        <p:nvPicPr>
          <p:cNvPr id="152" name="A screenshot of a cell phoneDescription automatically generated" descr="A screenshot of a cell phoneDescription automatically generated"/>
          <p:cNvPicPr>
            <a:picLocks noChangeAspect="1"/>
          </p:cNvPicPr>
          <p:nvPr/>
        </p:nvPicPr>
        <p:blipFill>
          <a:blip r:embed="rId3">
            <a:extLst/>
          </a:blip>
          <a:stretch>
            <a:fillRect/>
          </a:stretch>
        </p:blipFill>
        <p:spPr>
          <a:xfrm>
            <a:off x="900112" y="642937"/>
            <a:ext cx="5078413" cy="6215063"/>
          </a:xfrm>
          <a:prstGeom prst="rect">
            <a:avLst/>
          </a:prstGeom>
          <a:ln w="12700">
            <a:miter lim="400000"/>
          </a:ln>
        </p:spPr>
      </p:pic>
      <p:pic>
        <p:nvPicPr>
          <p:cNvPr id="153" name="grayscale photo of audio mixer" descr="grayscale photo of audio mixer"/>
          <p:cNvPicPr>
            <a:picLocks noChangeAspect="1"/>
          </p:cNvPicPr>
          <p:nvPr/>
        </p:nvPicPr>
        <p:blipFill>
          <a:blip r:embed="rId4">
            <a:extLst/>
          </a:blip>
          <a:stretch>
            <a:fillRect/>
          </a:stretch>
        </p:blipFill>
        <p:spPr>
          <a:xfrm>
            <a:off x="7137400" y="0"/>
            <a:ext cx="5067300" cy="6858000"/>
          </a:xfrm>
          <a:prstGeom prst="rect">
            <a:avLst/>
          </a:prstGeom>
          <a:ln w="12700">
            <a:miter lim="400000"/>
          </a:ln>
        </p:spPr>
      </p:pic>
      <p:pic>
        <p:nvPicPr>
          <p:cNvPr id="154"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157" name="Unified Kill Chain Phases"/>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Unified Kill Chain Phases</a:t>
            </a:r>
          </a:p>
        </p:txBody>
      </p:sp>
      <p:pic>
        <p:nvPicPr>
          <p:cNvPr id="158"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159"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pic>
        <p:nvPicPr>
          <p:cNvPr id="160" name="A screenshot of a cell phoneDescription automatically generated" descr="A screenshot of a cell phoneDescription automatically generated"/>
          <p:cNvPicPr>
            <a:picLocks noChangeAspect="1"/>
          </p:cNvPicPr>
          <p:nvPr/>
        </p:nvPicPr>
        <p:blipFill>
          <a:blip r:embed="rId4">
            <a:extLst/>
          </a:blip>
          <a:stretch>
            <a:fillRect/>
          </a:stretch>
        </p:blipFill>
        <p:spPr>
          <a:xfrm>
            <a:off x="0" y="1692275"/>
            <a:ext cx="11231563" cy="392906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44" name="Defence Systems, Policies and Risks"/>
          <p:cNvSpPr txBox="1"/>
          <p:nvPr>
            <p:ph type="title" idx="4294967295"/>
          </p:nvPr>
        </p:nvSpPr>
        <p:spPr>
          <a:xfrm>
            <a:off x="5491162" y="485775"/>
            <a:ext cx="6373813" cy="5886450"/>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Defence Systems, Policies and Risks</a:t>
            </a:r>
          </a:p>
        </p:txBody>
      </p:sp>
      <p:sp>
        <p:nvSpPr>
          <p:cNvPr id="45"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46"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47"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48"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49"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163" name="Unified Kill Chain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Unified Kill Chain Model</a:t>
            </a:r>
          </a:p>
        </p:txBody>
      </p:sp>
      <p:pic>
        <p:nvPicPr>
          <p:cNvPr id="164" name="A screenshot of a cell phoneDescription automatically generated" descr="A screenshot of a cell phoneDescription automatically generated"/>
          <p:cNvPicPr>
            <a:picLocks noChangeAspect="1"/>
          </p:cNvPicPr>
          <p:nvPr/>
        </p:nvPicPr>
        <p:blipFill>
          <a:blip r:embed="rId3">
            <a:extLst/>
          </a:blip>
          <a:stretch>
            <a:fillRect/>
          </a:stretch>
        </p:blipFill>
        <p:spPr>
          <a:xfrm>
            <a:off x="0" y="987425"/>
            <a:ext cx="6972300" cy="5748338"/>
          </a:xfrm>
          <a:prstGeom prst="rect">
            <a:avLst/>
          </a:prstGeom>
          <a:ln w="12700">
            <a:miter lim="400000"/>
          </a:ln>
        </p:spPr>
      </p:pic>
      <p:pic>
        <p:nvPicPr>
          <p:cNvPr id="165" name="grayscale photo of audio mixer" descr="grayscale photo of audio mixer"/>
          <p:cNvPicPr>
            <a:picLocks noChangeAspect="1"/>
          </p:cNvPicPr>
          <p:nvPr/>
        </p:nvPicPr>
        <p:blipFill>
          <a:blip r:embed="rId4">
            <a:extLst/>
          </a:blip>
          <a:stretch>
            <a:fillRect/>
          </a:stretch>
        </p:blipFill>
        <p:spPr>
          <a:xfrm>
            <a:off x="7137400" y="0"/>
            <a:ext cx="5067300" cy="6858000"/>
          </a:xfrm>
          <a:prstGeom prst="rect">
            <a:avLst/>
          </a:prstGeom>
          <a:ln w="12700">
            <a:miter lim="400000"/>
          </a:ln>
        </p:spPr>
      </p:pic>
      <p:pic>
        <p:nvPicPr>
          <p:cNvPr id="166"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169" name="Defence Mechanisms"/>
          <p:cNvSpPr txBox="1"/>
          <p:nvPr>
            <p:ph type="title" idx="4294967295"/>
          </p:nvPr>
        </p:nvSpPr>
        <p:spPr>
          <a:xfrm>
            <a:off x="5491162" y="485775"/>
            <a:ext cx="6373813" cy="5886450"/>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Defence Mechanisms</a:t>
            </a:r>
          </a:p>
        </p:txBody>
      </p:sp>
      <p:sp>
        <p:nvSpPr>
          <p:cNvPr id="170"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171"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172"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173"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174"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grayscale photo of audio mixer" descr="grayscale photo of audio mixer"/>
          <p:cNvPicPr>
            <a:picLocks noChangeAspect="1"/>
          </p:cNvPicPr>
          <p:nvPr/>
        </p:nvPicPr>
        <p:blipFill>
          <a:blip r:embed="rId2">
            <a:extLst/>
          </a:blip>
          <a:stretch>
            <a:fillRect/>
          </a:stretch>
        </p:blipFill>
        <p:spPr>
          <a:xfrm>
            <a:off x="7137400" y="0"/>
            <a:ext cx="5067300" cy="6858000"/>
          </a:xfrm>
          <a:prstGeom prst="rect">
            <a:avLst/>
          </a:prstGeom>
          <a:ln w="12700">
            <a:miter lim="400000"/>
          </a:ln>
        </p:spPr>
      </p:pic>
      <p:pic>
        <p:nvPicPr>
          <p:cNvPr id="177" name="image.png" descr="image.png"/>
          <p:cNvPicPr>
            <a:picLocks noChangeAspect="1"/>
          </p:cNvPicPr>
          <p:nvPr/>
        </p:nvPicPr>
        <p:blipFill>
          <a:blip r:embed="rId3">
            <a:extLst/>
          </a:blip>
          <a:stretch>
            <a:fillRect/>
          </a:stretch>
        </p:blipFill>
        <p:spPr>
          <a:xfrm>
            <a:off x="7299325" y="0"/>
            <a:ext cx="1676400" cy="804863"/>
          </a:xfrm>
          <a:prstGeom prst="rect">
            <a:avLst/>
          </a:prstGeom>
          <a:ln w="12700">
            <a:miter lim="400000"/>
          </a:ln>
        </p:spPr>
      </p:pic>
      <p:sp>
        <p:nvSpPr>
          <p:cNvPr id="178" name="Types of intelligence"/>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Types of intelligence</a:t>
            </a:r>
          </a:p>
        </p:txBody>
      </p:sp>
      <p:sp>
        <p:nvSpPr>
          <p:cNvPr id="179" name="Deter. This is where the system is designed and implemented in order to initially deter intruders from attacking the system in the first place.…"/>
          <p:cNvSpPr txBox="1"/>
          <p:nvPr/>
        </p:nvSpPr>
        <p:spPr>
          <a:xfrm>
            <a:off x="883919" y="1152525"/>
            <a:ext cx="4709162" cy="49047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70000"/>
              </a:lnSpc>
              <a:spcBef>
                <a:spcPts val="1000"/>
              </a:spcBef>
              <a:defRPr sz="1300"/>
            </a:pPr>
          </a:p>
          <a:p>
            <a:pPr>
              <a:lnSpc>
                <a:spcPct val="70000"/>
              </a:lnSpc>
              <a:spcBef>
                <a:spcPts val="1000"/>
              </a:spcBef>
              <a:buSzPct val="100000"/>
              <a:buFont typeface="Arial"/>
              <a:buChar char="•"/>
              <a:defRPr b="1" sz="1300"/>
            </a:pPr>
            <a:r>
              <a:t>Deter</a:t>
            </a:r>
            <a:r>
              <a:rPr b="0"/>
              <a:t>. This is where the system is designed and implemented in order to initially deter intruders from attacking the system in the first place.</a:t>
            </a:r>
          </a:p>
          <a:p>
            <a:pPr>
              <a:lnSpc>
                <a:spcPct val="70000"/>
              </a:lnSpc>
              <a:spcBef>
                <a:spcPts val="1000"/>
              </a:spcBef>
              <a:buSzPct val="100000"/>
              <a:buFont typeface="Arial"/>
              <a:buChar char="•"/>
              <a:defRPr b="1" sz="1300"/>
            </a:pPr>
            <a:r>
              <a:t>Log</a:t>
            </a:r>
            <a:r>
              <a:rPr b="0"/>
              <a:t>. This is a key element in modern systems which requires some form of logging system. It is important that the data that is logged does not breach any civil liberties, and is in a form which can be used to enhance the future security of the system.</a:t>
            </a:r>
          </a:p>
          <a:p>
            <a:pPr>
              <a:lnSpc>
                <a:spcPct val="70000"/>
              </a:lnSpc>
              <a:spcBef>
                <a:spcPts val="1000"/>
              </a:spcBef>
              <a:buSzPct val="100000"/>
              <a:buFont typeface="Arial"/>
              <a:buChar char="•"/>
              <a:defRPr b="1" sz="1300"/>
            </a:pPr>
            <a:r>
              <a:t>Detect</a:t>
            </a:r>
            <a:r>
              <a:rPr b="0"/>
              <a:t>. This is where detection agents are placed within the network to detect intrusions, and has methods of tracing the events that occurred in an intrusion, so that it can be used either in a forensic computing investigation, and/or to overcome a future intrusion. Organisations often have many reasons for detecting network traffic.</a:t>
            </a:r>
          </a:p>
          <a:p>
            <a:pPr>
              <a:lnSpc>
                <a:spcPct val="70000"/>
              </a:lnSpc>
              <a:spcBef>
                <a:spcPts val="1000"/>
              </a:spcBef>
              <a:buSzPct val="100000"/>
              <a:buFont typeface="Arial"/>
              <a:buChar char="•"/>
              <a:defRPr b="1" sz="1300"/>
            </a:pPr>
            <a:r>
              <a:t>Protect</a:t>
            </a:r>
            <a:r>
              <a:rPr b="0"/>
              <a:t>. This is where policies are created which protect systems, users and data against attack, and in reducing this potential damage. A key element of this is to protect them against accidental damage, as accidental damage is often more prevalent than non-accidental damage.</a:t>
            </a:r>
          </a:p>
          <a:p>
            <a:pPr>
              <a:lnSpc>
                <a:spcPct val="70000"/>
              </a:lnSpc>
              <a:spcBef>
                <a:spcPts val="1000"/>
              </a:spcBef>
              <a:buSzPct val="100000"/>
              <a:buFont typeface="Arial"/>
              <a:buChar char="•"/>
              <a:defRPr b="1" sz="1300"/>
            </a:pPr>
            <a:r>
              <a:t>React</a:t>
            </a:r>
            <a:r>
              <a:rPr b="0"/>
              <a:t>. This is where a policy is defined which reacts to intrusions, and defines ways to overcome them in the future. Often organisations do not have formal policies for this type of activity, and often rely on ad-hoc arrangements, where the method of reacting to a security breach is created after the event. </a:t>
            </a:r>
          </a:p>
          <a:p>
            <a:pPr>
              <a:lnSpc>
                <a:spcPct val="70000"/>
              </a:lnSpc>
              <a:spcBef>
                <a:spcPts val="1000"/>
              </a:spcBef>
              <a:buSzPct val="100000"/>
              <a:buFont typeface="Arial"/>
              <a:buChar char="•"/>
              <a:defRPr b="1" sz="1300"/>
            </a:pPr>
            <a:r>
              <a:t>Recover</a:t>
            </a:r>
            <a:r>
              <a:rPr b="0"/>
              <a:t>. This is where policies are defined to overcome any system damage, whether it is actual physical damage, the abuse of users; or the damage to data. </a:t>
            </a:r>
          </a:p>
          <a:p>
            <a:pPr>
              <a:lnSpc>
                <a:spcPct val="70000"/>
              </a:lnSpc>
              <a:spcBef>
                <a:spcPts val="1000"/>
              </a:spcBef>
              <a:buSzPct val="100000"/>
              <a:buFont typeface="Arial"/>
              <a:buChar char="•"/>
              <a:defRPr b="1" sz="1300"/>
            </a:pPr>
            <a:r>
              <a:t>Audit/verify</a:t>
            </a:r>
            <a:r>
              <a:rPr b="0"/>
              <a:t>. It is important that the security policy allows for auditing and for the verification that it achieves its requirements.</a:t>
            </a:r>
          </a:p>
        </p:txBody>
      </p:sp>
      <p:pic>
        <p:nvPicPr>
          <p:cNvPr id="180" name="A screenshot of a cell phoneDescription automatically generated" descr="A screenshot of a cell phoneDescription automatically generated"/>
          <p:cNvPicPr>
            <a:picLocks noChangeAspect="1"/>
          </p:cNvPicPr>
          <p:nvPr/>
        </p:nvPicPr>
        <p:blipFill>
          <a:blip r:embed="rId4">
            <a:extLst/>
          </a:blip>
          <a:stretch>
            <a:fillRect/>
          </a:stretch>
        </p:blipFill>
        <p:spPr>
          <a:xfrm>
            <a:off x="5897562" y="1041400"/>
            <a:ext cx="6156326" cy="4370388"/>
          </a:xfrm>
          <a:prstGeom prst="rect">
            <a:avLst/>
          </a:prstGeom>
          <a:ln w="12700">
            <a:miter lim="400000"/>
          </a:ln>
        </p:spPr>
      </p:pic>
      <p:pic>
        <p:nvPicPr>
          <p:cNvPr id="181" name="A screenshot of a cell phoneDescription automatically generated" descr="A screenshot of a cell phoneDescription automatically generated"/>
          <p:cNvPicPr>
            <a:picLocks noChangeAspect="1"/>
          </p:cNvPicPr>
          <p:nvPr/>
        </p:nvPicPr>
        <p:blipFill>
          <a:blip r:embed="rId5">
            <a:extLst/>
          </a:blip>
          <a:stretch>
            <a:fillRect/>
          </a:stretch>
        </p:blipFill>
        <p:spPr>
          <a:xfrm>
            <a:off x="3516312" y="1282700"/>
            <a:ext cx="8340726" cy="5419725"/>
          </a:xfrm>
          <a:prstGeom prst="rect">
            <a:avLst/>
          </a:prstGeom>
          <a:ln w="12700">
            <a:miter lim="400000"/>
          </a:ln>
        </p:spPr>
      </p:pic>
      <p:pic>
        <p:nvPicPr>
          <p:cNvPr id="182" name="A close up of text on a white backgroundDescription automatically generated" descr="A close up of text on a white backgroundDescription automatically generated"/>
          <p:cNvPicPr>
            <a:picLocks noChangeAspect="1"/>
          </p:cNvPicPr>
          <p:nvPr/>
        </p:nvPicPr>
        <p:blipFill>
          <a:blip r:embed="rId6">
            <a:extLst/>
          </a:blip>
          <a:stretch>
            <a:fillRect/>
          </a:stretch>
        </p:blipFill>
        <p:spPr>
          <a:xfrm>
            <a:off x="996950" y="1446212"/>
            <a:ext cx="11144250" cy="50022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81"/>
                                        </p:tgtEl>
                                        <p:attrNameLst>
                                          <p:attrName>style.visibility</p:attrName>
                                        </p:attrNameLst>
                                      </p:cBhvr>
                                      <p:to>
                                        <p:strVal val="visible"/>
                                      </p:to>
                                    </p:set>
                                    <p:anim calcmode="lin" valueType="num">
                                      <p:cBhvr>
                                        <p:cTn id="7" dur="500" fill="hold"/>
                                        <p:tgtEl>
                                          <p:spTgt spid="181"/>
                                        </p:tgtEl>
                                        <p:attrNameLst>
                                          <p:attrName>ppt_x</p:attrName>
                                        </p:attrNameLst>
                                      </p:cBhvr>
                                      <p:tavLst>
                                        <p:tav tm="0">
                                          <p:val>
                                            <p:strVal val="#ppt_x"/>
                                          </p:val>
                                        </p:tav>
                                        <p:tav tm="100000">
                                          <p:val>
                                            <p:strVal val="#ppt_x"/>
                                          </p:val>
                                        </p:tav>
                                      </p:tavLst>
                                    </p:anim>
                                    <p:anim calcmode="lin" valueType="num">
                                      <p:cBhvr>
                                        <p:cTn id="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182"/>
                                        </p:tgtEl>
                                        <p:attrNameLst>
                                          <p:attrName>style.visibility</p:attrName>
                                        </p:attrNameLst>
                                      </p:cBhvr>
                                      <p:to>
                                        <p:strVal val="visible"/>
                                      </p:to>
                                    </p:set>
                                    <p:anim calcmode="lin" valueType="num">
                                      <p:cBhvr>
                                        <p:cTn id="13" dur="500" fill="hold"/>
                                        <p:tgtEl>
                                          <p:spTgt spid="182"/>
                                        </p:tgtEl>
                                        <p:attrNameLst>
                                          <p:attrName>ppt_x</p:attrName>
                                        </p:attrNameLst>
                                      </p:cBhvr>
                                      <p:tavLst>
                                        <p:tav tm="0">
                                          <p:val>
                                            <p:strVal val="#ppt_x"/>
                                          </p:val>
                                        </p:tav>
                                        <p:tav tm="100000">
                                          <p:val>
                                            <p:strVal val="#ppt_x"/>
                                          </p:val>
                                        </p:tav>
                                      </p:tavLst>
                                    </p:anim>
                                    <p:anim calcmode="lin" valueType="num">
                                      <p:cBhvr>
                                        <p:cTn id="14"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 grpId="2"/>
      <p:bldP build="whole" bldLvl="1" animBg="1" rev="0" advAuto="0" spid="181"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185" name="Defence in Depth"/>
          <p:cNvSpPr txBox="1"/>
          <p:nvPr>
            <p:ph type="title" idx="4294967295"/>
          </p:nvPr>
        </p:nvSpPr>
        <p:spPr>
          <a:xfrm>
            <a:off x="5491162" y="485775"/>
            <a:ext cx="6373813" cy="5886450"/>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Defence in Depth</a:t>
            </a:r>
          </a:p>
        </p:txBody>
      </p:sp>
      <p:sp>
        <p:nvSpPr>
          <p:cNvPr id="186"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187"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188"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189"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190"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pic>
        <p:nvPicPr>
          <p:cNvPr id="193"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194"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195" name="Defence in depth"/>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Defence in depth</a:t>
            </a:r>
          </a:p>
        </p:txBody>
      </p:sp>
      <p:pic>
        <p:nvPicPr>
          <p:cNvPr id="196" name="A picture containing different, photo, many, variousDescription automatically generated" descr="A picture containing different, photo, many, variousDescription automatically generated"/>
          <p:cNvPicPr>
            <a:picLocks noChangeAspect="1"/>
          </p:cNvPicPr>
          <p:nvPr/>
        </p:nvPicPr>
        <p:blipFill>
          <a:blip r:embed="rId4">
            <a:extLst/>
          </a:blip>
          <a:stretch>
            <a:fillRect/>
          </a:stretch>
        </p:blipFill>
        <p:spPr>
          <a:xfrm>
            <a:off x="57150" y="1273175"/>
            <a:ext cx="7807325" cy="5524500"/>
          </a:xfrm>
          <a:prstGeom prst="rect">
            <a:avLst/>
          </a:prstGeom>
          <a:ln w="12700">
            <a:miter lim="400000"/>
          </a:ln>
        </p:spPr>
      </p:pic>
      <p:pic>
        <p:nvPicPr>
          <p:cNvPr id="197" name="A picture containing differentDescription automatically generated" descr="A picture containing differentDescription automatically generated"/>
          <p:cNvPicPr>
            <a:picLocks noChangeAspect="1"/>
          </p:cNvPicPr>
          <p:nvPr/>
        </p:nvPicPr>
        <p:blipFill>
          <a:blip r:embed="rId5">
            <a:extLst/>
          </a:blip>
          <a:stretch>
            <a:fillRect/>
          </a:stretch>
        </p:blipFill>
        <p:spPr>
          <a:xfrm>
            <a:off x="57150" y="866775"/>
            <a:ext cx="8383588" cy="59309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97"/>
                                        </p:tgtEl>
                                        <p:attrNameLst>
                                          <p:attrName>style.visibility</p:attrName>
                                        </p:attrNameLst>
                                      </p:cBhvr>
                                      <p:to>
                                        <p:strVal val="visible"/>
                                      </p:to>
                                    </p:set>
                                    <p:anim calcmode="lin" valueType="num">
                                      <p:cBhvr>
                                        <p:cTn id="7" dur="500" fill="hold"/>
                                        <p:tgtEl>
                                          <p:spTgt spid="197"/>
                                        </p:tgtEl>
                                        <p:attrNameLst>
                                          <p:attrName>ppt_x</p:attrName>
                                        </p:attrNameLst>
                                      </p:cBhvr>
                                      <p:tavLst>
                                        <p:tav tm="0">
                                          <p:val>
                                            <p:strVal val="#ppt_x"/>
                                          </p:val>
                                        </p:tav>
                                        <p:tav tm="100000">
                                          <p:val>
                                            <p:strVal val="#ppt_x"/>
                                          </p:val>
                                        </p:tav>
                                      </p:tavLst>
                                    </p:anim>
                                    <p:anim calcmode="lin" valueType="num">
                                      <p:cBhvr>
                                        <p:cTn id="8"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7"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00" name="Defence in depth"/>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Defence in depth</a:t>
            </a:r>
          </a:p>
        </p:txBody>
      </p:sp>
      <p:pic>
        <p:nvPicPr>
          <p:cNvPr id="201"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02"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pic>
        <p:nvPicPr>
          <p:cNvPr id="203" name="A screenshot of a video gameDescription automatically generated" descr="A screenshot of a video gameDescription automatically generated"/>
          <p:cNvPicPr>
            <a:picLocks noChangeAspect="1"/>
          </p:cNvPicPr>
          <p:nvPr/>
        </p:nvPicPr>
        <p:blipFill>
          <a:blip r:embed="rId4">
            <a:extLst/>
          </a:blip>
          <a:stretch>
            <a:fillRect/>
          </a:stretch>
        </p:blipFill>
        <p:spPr>
          <a:xfrm>
            <a:off x="0" y="866775"/>
            <a:ext cx="7842250" cy="554831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06" name="Threats"/>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Threats</a:t>
            </a:r>
          </a:p>
        </p:txBody>
      </p:sp>
      <p:pic>
        <p:nvPicPr>
          <p:cNvPr id="207"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08"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pic>
        <p:nvPicPr>
          <p:cNvPr id="209" name="A screenshot of a personDescription automatically generated" descr="A screenshot of a personDescription automatically generated"/>
          <p:cNvPicPr>
            <a:picLocks noChangeAspect="1"/>
          </p:cNvPicPr>
          <p:nvPr/>
        </p:nvPicPr>
        <p:blipFill>
          <a:blip r:embed="rId4">
            <a:extLst/>
          </a:blip>
          <a:stretch>
            <a:fillRect/>
          </a:stretch>
        </p:blipFill>
        <p:spPr>
          <a:xfrm>
            <a:off x="-52388" y="1147762"/>
            <a:ext cx="8070851" cy="571023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12" name="Defence in depth"/>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Defence in depth</a:t>
            </a:r>
          </a:p>
        </p:txBody>
      </p:sp>
      <p:pic>
        <p:nvPicPr>
          <p:cNvPr id="213"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14"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pic>
        <p:nvPicPr>
          <p:cNvPr id="215" name="A screenshot of a cell phoneDescription automatically generated" descr="A screenshot of a cell phoneDescription automatically generated"/>
          <p:cNvPicPr>
            <a:picLocks noChangeAspect="1"/>
          </p:cNvPicPr>
          <p:nvPr/>
        </p:nvPicPr>
        <p:blipFill>
          <a:blip r:embed="rId4">
            <a:extLst/>
          </a:blip>
          <a:stretch>
            <a:fillRect/>
          </a:stretch>
        </p:blipFill>
        <p:spPr>
          <a:xfrm>
            <a:off x="0" y="825500"/>
            <a:ext cx="8526463" cy="60325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18"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219"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20"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pic>
        <p:nvPicPr>
          <p:cNvPr id="221" name="A screenshot of a cell phoneDescription automatically generated" descr="A screenshot of a cell phoneDescription automatically generated"/>
          <p:cNvPicPr>
            <a:picLocks noChangeAspect="1"/>
          </p:cNvPicPr>
          <p:nvPr/>
        </p:nvPicPr>
        <p:blipFill>
          <a:blip r:embed="rId4">
            <a:extLst/>
          </a:blip>
          <a:stretch>
            <a:fillRect/>
          </a:stretch>
        </p:blipFill>
        <p:spPr>
          <a:xfrm>
            <a:off x="0" y="804862"/>
            <a:ext cx="7639050" cy="608806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224" name="Network Security"/>
          <p:cNvSpPr txBox="1"/>
          <p:nvPr>
            <p:ph type="title" idx="4294967295"/>
          </p:nvPr>
        </p:nvSpPr>
        <p:spPr>
          <a:xfrm>
            <a:off x="5491162" y="485775"/>
            <a:ext cx="6373813" cy="5886450"/>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Network Security</a:t>
            </a:r>
          </a:p>
        </p:txBody>
      </p:sp>
      <p:sp>
        <p:nvSpPr>
          <p:cNvPr id="225"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226"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227"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228"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229"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Outline"/>
          <p:cNvSpPr txBox="1"/>
          <p:nvPr>
            <p:ph type="title" idx="4294967295"/>
          </p:nvPr>
        </p:nvSpPr>
        <p:spPr>
          <a:xfrm>
            <a:off x="655637" y="365125"/>
            <a:ext cx="5119688" cy="1692275"/>
          </a:xfrm>
          <a:prstGeom prst="rect">
            <a:avLst/>
          </a:prstGeom>
        </p:spPr>
        <p:txBody>
          <a:bodyPr>
            <a:normAutofit fontScale="100000" lnSpcReduction="0"/>
          </a:bodyPr>
          <a:lstStyle>
            <a:lvl1pPr>
              <a:defRPr>
                <a:solidFill>
                  <a:srgbClr val="C00000"/>
                </a:solidFill>
              </a:defRPr>
            </a:lvl1pPr>
          </a:lstStyle>
          <a:p>
            <a:pPr/>
            <a:r>
              <a:t>Outline</a:t>
            </a:r>
          </a:p>
        </p:txBody>
      </p:sp>
      <p:sp>
        <p:nvSpPr>
          <p:cNvPr id="52" name="&quot;&quot;"/>
          <p:cNvSpPr/>
          <p:nvPr/>
        </p:nvSpPr>
        <p:spPr>
          <a:xfrm>
            <a:off x="655637" y="2316162"/>
            <a:ext cx="4572001" cy="1"/>
          </a:xfrm>
          <a:prstGeom prst="line">
            <a:avLst/>
          </a:prstGeom>
          <a:ln w="19050" cap="sq">
            <a:solidFill>
              <a:srgbClr val="000000"/>
            </a:solidFill>
            <a:miter/>
          </a:ln>
        </p:spPr>
        <p:txBody>
          <a:bodyPr lIns="45719" rIns="45719"/>
          <a:lstStyle/>
          <a:p>
            <a:pPr/>
          </a:p>
        </p:txBody>
      </p:sp>
      <p:sp>
        <p:nvSpPr>
          <p:cNvPr id="53" name="Data, Information, Knowledge and Wisdom.…"/>
          <p:cNvSpPr txBox="1"/>
          <p:nvPr/>
        </p:nvSpPr>
        <p:spPr>
          <a:xfrm>
            <a:off x="701357" y="2574925"/>
            <a:ext cx="5028249" cy="52908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a:lnSpc>
                <a:spcPct val="90000"/>
              </a:lnSpc>
              <a:spcBef>
                <a:spcPts val="1000"/>
              </a:spcBef>
              <a:buSzPct val="100000"/>
              <a:buFont typeface="Arial"/>
              <a:buChar char="•"/>
            </a:pPr>
            <a:r>
              <a:t>Data, Information, Knowledge and Wisdom.</a:t>
            </a:r>
          </a:p>
          <a:p>
            <a:pPr marL="228600" indent="-228600">
              <a:lnSpc>
                <a:spcPct val="90000"/>
              </a:lnSpc>
              <a:spcBef>
                <a:spcPts val="1000"/>
              </a:spcBef>
              <a:buSzPct val="100000"/>
              <a:buFont typeface="Arial"/>
              <a:buChar char="•"/>
            </a:pPr>
            <a:r>
              <a:t>Information Security and Forensic Computing.</a:t>
            </a:r>
          </a:p>
          <a:p>
            <a:pPr marL="228600" indent="-228600">
              <a:lnSpc>
                <a:spcPct val="90000"/>
              </a:lnSpc>
              <a:spcBef>
                <a:spcPts val="1000"/>
              </a:spcBef>
              <a:buSzPct val="100000"/>
              <a:buFont typeface="Arial"/>
              <a:buChar char="•"/>
            </a:pPr>
            <a:r>
              <a:t>Impact and Harm.</a:t>
            </a:r>
          </a:p>
          <a:p>
            <a:pPr marL="228600" indent="-228600">
              <a:lnSpc>
                <a:spcPct val="90000"/>
              </a:lnSpc>
              <a:spcBef>
                <a:spcPts val="1000"/>
              </a:spcBef>
              <a:buSzPct val="100000"/>
              <a:buFont typeface="Arial"/>
              <a:buChar char="•"/>
            </a:pPr>
            <a:r>
              <a:t>Risks, Costs and Benefits.</a:t>
            </a:r>
          </a:p>
          <a:p>
            <a:pPr marL="228600" indent="-228600">
              <a:lnSpc>
                <a:spcPct val="90000"/>
              </a:lnSpc>
              <a:spcBef>
                <a:spcPts val="1000"/>
              </a:spcBef>
              <a:buSzPct val="100000"/>
              <a:buFont typeface="Arial"/>
              <a:buChar char="•"/>
            </a:pPr>
            <a:r>
              <a:t>Kill Chain Models.</a:t>
            </a:r>
          </a:p>
          <a:p>
            <a:pPr marL="228600" indent="-228600">
              <a:lnSpc>
                <a:spcPct val="90000"/>
              </a:lnSpc>
              <a:spcBef>
                <a:spcPts val="1000"/>
              </a:spcBef>
              <a:buSzPct val="100000"/>
              <a:buFont typeface="Arial"/>
              <a:buChar char="•"/>
            </a:pPr>
            <a:r>
              <a:t>Defence Mechanisms.</a:t>
            </a:r>
          </a:p>
          <a:p>
            <a:pPr marL="228600" indent="-228600">
              <a:lnSpc>
                <a:spcPct val="90000"/>
              </a:lnSpc>
              <a:spcBef>
                <a:spcPts val="1000"/>
              </a:spcBef>
              <a:buSzPct val="100000"/>
              <a:buFont typeface="Arial"/>
              <a:buChar char="•"/>
            </a:pPr>
            <a:r>
              <a:t>Defence-in-Depth.</a:t>
            </a:r>
          </a:p>
          <a:p>
            <a:pPr marL="228600" indent="-228600">
              <a:lnSpc>
                <a:spcPct val="90000"/>
              </a:lnSpc>
              <a:spcBef>
                <a:spcPts val="1000"/>
              </a:spcBef>
              <a:buSzPct val="100000"/>
              <a:buFont typeface="Arial"/>
              <a:buChar char="•"/>
            </a:pPr>
          </a:p>
          <a:p>
            <a:pPr marL="228600" indent="-228600">
              <a:lnSpc>
                <a:spcPct val="90000"/>
              </a:lnSpc>
              <a:spcBef>
                <a:spcPts val="1000"/>
              </a:spcBef>
              <a:buSzPct val="100000"/>
              <a:buFont typeface="Arial"/>
              <a:buChar char="•"/>
            </a:pPr>
          </a:p>
          <a:p>
            <a:pPr marL="228600" indent="-228600">
              <a:lnSpc>
                <a:spcPct val="90000"/>
              </a:lnSpc>
              <a:spcBef>
                <a:spcPts val="1000"/>
              </a:spcBef>
              <a:buSzPct val="100000"/>
              <a:buFont typeface="Arial"/>
              <a:buChar char="•"/>
            </a:pPr>
          </a:p>
          <a:p>
            <a:pPr marL="228600" indent="-228600">
              <a:lnSpc>
                <a:spcPct val="90000"/>
              </a:lnSpc>
              <a:spcBef>
                <a:spcPts val="1000"/>
              </a:spcBef>
              <a:buSzPct val="100000"/>
              <a:buFont typeface="Arial"/>
              <a:buChar char="•"/>
            </a:pPr>
          </a:p>
          <a:p>
            <a:pPr marL="228600" indent="-228600">
              <a:lnSpc>
                <a:spcPct val="90000"/>
              </a:lnSpc>
              <a:spcBef>
                <a:spcPts val="1000"/>
              </a:spcBef>
              <a:buSzPct val="100000"/>
              <a:buFont typeface="Arial"/>
              <a:buChar char="•"/>
            </a:pPr>
          </a:p>
          <a:p>
            <a:pPr marL="228600" indent="-228600">
              <a:lnSpc>
                <a:spcPct val="90000"/>
              </a:lnSpc>
              <a:spcBef>
                <a:spcPts val="1000"/>
              </a:spcBef>
              <a:buSzPct val="100000"/>
              <a:buFont typeface="Arial"/>
              <a:buChar char="•"/>
            </a:pPr>
          </a:p>
        </p:txBody>
      </p:sp>
      <p:pic>
        <p:nvPicPr>
          <p:cNvPr id="54" name="grayscale photo of audio mixer" descr="grayscale photo of audio mixer"/>
          <p:cNvPicPr>
            <a:picLocks noChangeAspect="1"/>
          </p:cNvPicPr>
          <p:nvPr/>
        </p:nvPicPr>
        <p:blipFill>
          <a:blip r:embed="rId2">
            <a:extLst/>
          </a:blip>
          <a:stretch>
            <a:fillRect/>
          </a:stretch>
        </p:blipFill>
        <p:spPr>
          <a:xfrm>
            <a:off x="7137400" y="0"/>
            <a:ext cx="5067300" cy="6858000"/>
          </a:xfrm>
          <a:prstGeom prst="rect">
            <a:avLst/>
          </a:prstGeom>
          <a:ln w="12700">
            <a:miter lim="400000"/>
          </a:ln>
        </p:spPr>
      </p:pic>
      <p:pic>
        <p:nvPicPr>
          <p:cNvPr id="55" name="image.png" descr="image.png"/>
          <p:cNvPicPr>
            <a:picLocks noChangeAspect="1"/>
          </p:cNvPicPr>
          <p:nvPr/>
        </p:nvPicPr>
        <p:blipFill>
          <a:blip r:embed="rId3">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33"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234"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35"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pic>
        <p:nvPicPr>
          <p:cNvPr id="236" name="image.tif" descr="image.tif"/>
          <p:cNvPicPr>
            <a:picLocks noChangeAspect="1"/>
          </p:cNvPicPr>
          <p:nvPr/>
        </p:nvPicPr>
        <p:blipFill>
          <a:blip r:embed="rId4">
            <a:extLst/>
          </a:blip>
          <a:stretch>
            <a:fillRect/>
          </a:stretch>
        </p:blipFill>
        <p:spPr>
          <a:xfrm>
            <a:off x="182562" y="866775"/>
            <a:ext cx="7889876" cy="5953125"/>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39"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240"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41"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pic>
        <p:nvPicPr>
          <p:cNvPr id="242" name="image.tif" descr="image.tif"/>
          <p:cNvPicPr>
            <a:picLocks noChangeAspect="1"/>
          </p:cNvPicPr>
          <p:nvPr/>
        </p:nvPicPr>
        <p:blipFill>
          <a:blip r:embed="rId4">
            <a:extLst/>
          </a:blip>
          <a:stretch>
            <a:fillRect/>
          </a:stretch>
        </p:blipFill>
        <p:spPr>
          <a:xfrm>
            <a:off x="182562" y="866775"/>
            <a:ext cx="7889876" cy="5953125"/>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45"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246"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47"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248"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249" name="image.tif" descr="image.tif"/>
          <p:cNvPicPr>
            <a:picLocks noChangeAspect="1"/>
          </p:cNvPicPr>
          <p:nvPr/>
        </p:nvPicPr>
        <p:blipFill>
          <a:blip r:embed="rId4">
            <a:extLst/>
          </a:blip>
          <a:stretch>
            <a:fillRect/>
          </a:stretch>
        </p:blipFill>
        <p:spPr>
          <a:xfrm>
            <a:off x="0" y="1046162"/>
            <a:ext cx="7427913" cy="560546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52"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253"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54"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255"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256" name="image.tif" descr="image.tif"/>
          <p:cNvPicPr>
            <a:picLocks noChangeAspect="1"/>
          </p:cNvPicPr>
          <p:nvPr/>
        </p:nvPicPr>
        <p:blipFill>
          <a:blip r:embed="rId4">
            <a:extLst/>
          </a:blip>
          <a:stretch>
            <a:fillRect/>
          </a:stretch>
        </p:blipFill>
        <p:spPr>
          <a:xfrm>
            <a:off x="414337" y="1001712"/>
            <a:ext cx="7572376" cy="571341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59"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260"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61"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262"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263" name="image.tif" descr="image.tif"/>
          <p:cNvPicPr>
            <a:picLocks noChangeAspect="1"/>
          </p:cNvPicPr>
          <p:nvPr/>
        </p:nvPicPr>
        <p:blipFill>
          <a:blip r:embed="rId4">
            <a:extLst/>
          </a:blip>
          <a:stretch>
            <a:fillRect/>
          </a:stretch>
        </p:blipFill>
        <p:spPr>
          <a:xfrm>
            <a:off x="196850" y="882650"/>
            <a:ext cx="7729538" cy="583247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66"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267"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68"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269"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270" name="image.tif" descr="image.tif"/>
          <p:cNvPicPr>
            <a:picLocks noChangeAspect="1"/>
          </p:cNvPicPr>
          <p:nvPr/>
        </p:nvPicPr>
        <p:blipFill>
          <a:blip r:embed="rId4">
            <a:extLst/>
          </a:blip>
          <a:stretch>
            <a:fillRect/>
          </a:stretch>
        </p:blipFill>
        <p:spPr>
          <a:xfrm>
            <a:off x="290512" y="866775"/>
            <a:ext cx="7847013" cy="5919788"/>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73"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274"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75"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276"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277" name="image.tif" descr="image.tif"/>
          <p:cNvPicPr>
            <a:picLocks noChangeAspect="1"/>
          </p:cNvPicPr>
          <p:nvPr/>
        </p:nvPicPr>
        <p:blipFill>
          <a:blip r:embed="rId4">
            <a:extLst/>
          </a:blip>
          <a:stretch>
            <a:fillRect/>
          </a:stretch>
        </p:blipFill>
        <p:spPr>
          <a:xfrm>
            <a:off x="282575" y="990600"/>
            <a:ext cx="7415213" cy="559593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80"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281"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82"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283"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284" name="image.tif" descr="image.tif"/>
          <p:cNvPicPr>
            <a:picLocks noChangeAspect="1"/>
          </p:cNvPicPr>
          <p:nvPr/>
        </p:nvPicPr>
        <p:blipFill>
          <a:blip r:embed="rId4">
            <a:extLst/>
          </a:blip>
          <a:stretch>
            <a:fillRect/>
          </a:stretch>
        </p:blipFill>
        <p:spPr>
          <a:xfrm>
            <a:off x="249237" y="966787"/>
            <a:ext cx="7481888" cy="564515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87"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288"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89"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290"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291" name="image.tif" descr="image.tif"/>
          <p:cNvPicPr>
            <a:picLocks noChangeAspect="1"/>
          </p:cNvPicPr>
          <p:nvPr/>
        </p:nvPicPr>
        <p:blipFill>
          <a:blip r:embed="rId4">
            <a:extLst/>
          </a:blip>
          <a:stretch>
            <a:fillRect/>
          </a:stretch>
        </p:blipFill>
        <p:spPr>
          <a:xfrm>
            <a:off x="242887" y="957262"/>
            <a:ext cx="7494588" cy="565467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 name="grayscale photo of audio mixer" descr="grayscale photo of audio mixer"/>
          <p:cNvPicPr>
            <a:picLocks noChangeAspect="1"/>
          </p:cNvPicPr>
          <p:nvPr/>
        </p:nvPicPr>
        <p:blipFill>
          <a:blip r:embed="rId2">
            <a:extLst/>
          </a:blip>
          <a:stretch>
            <a:fillRect/>
          </a:stretch>
        </p:blipFill>
        <p:spPr>
          <a:xfrm>
            <a:off x="7137400" y="0"/>
            <a:ext cx="5067300" cy="6858000"/>
          </a:xfrm>
          <a:prstGeom prst="rect">
            <a:avLst/>
          </a:prstGeom>
          <a:ln w="12700">
            <a:miter lim="400000"/>
          </a:ln>
        </p:spPr>
      </p:pic>
      <p:sp>
        <p:nvSpPr>
          <p:cNvPr id="58" name="Data to Wisdom"/>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Data to Wisdom</a:t>
            </a:r>
          </a:p>
        </p:txBody>
      </p:sp>
      <p:pic>
        <p:nvPicPr>
          <p:cNvPr id="59" name="image.png" descr="image.png"/>
          <p:cNvPicPr>
            <a:picLocks noChangeAspect="1"/>
          </p:cNvPicPr>
          <p:nvPr/>
        </p:nvPicPr>
        <p:blipFill>
          <a:blip r:embed="rId3">
            <a:extLst/>
          </a:blip>
          <a:stretch>
            <a:fillRect/>
          </a:stretch>
        </p:blipFill>
        <p:spPr>
          <a:xfrm>
            <a:off x="965200" y="698500"/>
            <a:ext cx="9055100" cy="5702300"/>
          </a:xfrm>
          <a:prstGeom prst="rect">
            <a:avLst/>
          </a:prstGeom>
          <a:ln w="12700">
            <a:miter lim="400000"/>
          </a:ln>
        </p:spPr>
      </p:pic>
      <p:pic>
        <p:nvPicPr>
          <p:cNvPr id="60" name="image.png" descr="image.png"/>
          <p:cNvPicPr>
            <a:picLocks noChangeAspect="1"/>
          </p:cNvPicPr>
          <p:nvPr/>
        </p:nvPicPr>
        <p:blipFill>
          <a:blip r:embed="rId4">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294"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295"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296"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297"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298" name="image.tif" descr="image.tif"/>
          <p:cNvPicPr>
            <a:picLocks noChangeAspect="1"/>
          </p:cNvPicPr>
          <p:nvPr/>
        </p:nvPicPr>
        <p:blipFill>
          <a:blip r:embed="rId4">
            <a:extLst/>
          </a:blip>
          <a:stretch>
            <a:fillRect/>
          </a:stretch>
        </p:blipFill>
        <p:spPr>
          <a:xfrm>
            <a:off x="444500" y="977900"/>
            <a:ext cx="7467600" cy="563403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301" name="NAT"/>
          <p:cNvSpPr txBox="1"/>
          <p:nvPr>
            <p:ph type="title" idx="4294967295"/>
          </p:nvPr>
        </p:nvSpPr>
        <p:spPr>
          <a:xfrm>
            <a:off x="5491162" y="485775"/>
            <a:ext cx="6373813" cy="5886450"/>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NAT</a:t>
            </a:r>
          </a:p>
        </p:txBody>
      </p:sp>
      <p:sp>
        <p:nvSpPr>
          <p:cNvPr id="302"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303"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304"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305"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306"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09"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10"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11"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12"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13" name="image.tif" descr="image.tif"/>
          <p:cNvPicPr>
            <a:picLocks noChangeAspect="1"/>
          </p:cNvPicPr>
          <p:nvPr/>
        </p:nvPicPr>
        <p:blipFill>
          <a:blip r:embed="rId4">
            <a:extLst/>
          </a:blip>
          <a:stretch>
            <a:fillRect/>
          </a:stretch>
        </p:blipFill>
        <p:spPr>
          <a:xfrm>
            <a:off x="127000" y="989012"/>
            <a:ext cx="7764463" cy="587851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16"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17"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18"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19"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20" name="image.tif" descr="image.tif"/>
          <p:cNvPicPr>
            <a:picLocks noChangeAspect="1"/>
          </p:cNvPicPr>
          <p:nvPr/>
        </p:nvPicPr>
        <p:blipFill>
          <a:blip r:embed="rId4">
            <a:extLst/>
          </a:blip>
          <a:stretch>
            <a:fillRect/>
          </a:stretch>
        </p:blipFill>
        <p:spPr>
          <a:xfrm>
            <a:off x="277812" y="901700"/>
            <a:ext cx="7662863" cy="581342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2"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23"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24"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25"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26"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27" name="image.tif" descr="image.tif"/>
          <p:cNvPicPr>
            <a:picLocks noChangeAspect="1"/>
          </p:cNvPicPr>
          <p:nvPr/>
        </p:nvPicPr>
        <p:blipFill>
          <a:blip r:embed="rId4">
            <a:extLst/>
          </a:blip>
          <a:stretch>
            <a:fillRect/>
          </a:stretch>
        </p:blipFill>
        <p:spPr>
          <a:xfrm>
            <a:off x="268287" y="900112"/>
            <a:ext cx="7661276" cy="5775326"/>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30"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31"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32"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33"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34" name="image.tif" descr="image.tif"/>
          <p:cNvPicPr>
            <a:picLocks noChangeAspect="1"/>
          </p:cNvPicPr>
          <p:nvPr/>
        </p:nvPicPr>
        <p:blipFill>
          <a:blip r:embed="rId4">
            <a:extLst/>
          </a:blip>
          <a:stretch>
            <a:fillRect/>
          </a:stretch>
        </p:blipFill>
        <p:spPr>
          <a:xfrm>
            <a:off x="258762" y="901700"/>
            <a:ext cx="7675563" cy="579278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37"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38"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39"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40"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41" name="image.tif" descr="image.tif"/>
          <p:cNvPicPr>
            <a:picLocks noChangeAspect="1"/>
          </p:cNvPicPr>
          <p:nvPr/>
        </p:nvPicPr>
        <p:blipFill>
          <a:blip r:embed="rId4">
            <a:extLst/>
          </a:blip>
          <a:stretch>
            <a:fillRect/>
          </a:stretch>
        </p:blipFill>
        <p:spPr>
          <a:xfrm>
            <a:off x="198437" y="812800"/>
            <a:ext cx="7996238" cy="603250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3"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44"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45"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46"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47"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48" name="image.tif" descr="image.tif"/>
          <p:cNvPicPr>
            <a:picLocks noChangeAspect="1"/>
          </p:cNvPicPr>
          <p:nvPr/>
        </p:nvPicPr>
        <p:blipFill>
          <a:blip r:embed="rId4">
            <a:extLst/>
          </a:blip>
          <a:stretch>
            <a:fillRect/>
          </a:stretch>
        </p:blipFill>
        <p:spPr>
          <a:xfrm>
            <a:off x="395287" y="866775"/>
            <a:ext cx="7742238" cy="5840413"/>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51"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52"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53"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54"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55" name="image.tif" descr="image.tif"/>
          <p:cNvPicPr>
            <a:picLocks noChangeAspect="1"/>
          </p:cNvPicPr>
          <p:nvPr/>
        </p:nvPicPr>
        <p:blipFill>
          <a:blip r:embed="rId4">
            <a:extLst/>
          </a:blip>
          <a:stretch>
            <a:fillRect/>
          </a:stretch>
        </p:blipFill>
        <p:spPr>
          <a:xfrm>
            <a:off x="382587" y="1006475"/>
            <a:ext cx="7754938" cy="5851525"/>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7"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58"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59"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60"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61"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62" name="image.tif" descr="image.tif"/>
          <p:cNvPicPr>
            <a:picLocks noChangeAspect="1"/>
          </p:cNvPicPr>
          <p:nvPr/>
        </p:nvPicPr>
        <p:blipFill>
          <a:blip r:embed="rId4">
            <a:extLst/>
          </a:blip>
          <a:stretch>
            <a:fillRect/>
          </a:stretch>
        </p:blipFill>
        <p:spPr>
          <a:xfrm>
            <a:off x="258762" y="827087"/>
            <a:ext cx="8107363" cy="611822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63" name="Security, Incident Response and Forensic Computing"/>
          <p:cNvSpPr txBox="1"/>
          <p:nvPr>
            <p:ph type="title" idx="4294967295"/>
          </p:nvPr>
        </p:nvSpPr>
        <p:spPr>
          <a:xfrm>
            <a:off x="5551487" y="766762"/>
            <a:ext cx="6372226" cy="5886451"/>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Security, Incident Response and Forensic Computing</a:t>
            </a:r>
          </a:p>
        </p:txBody>
      </p:sp>
      <p:sp>
        <p:nvSpPr>
          <p:cNvPr id="64"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65"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66"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67"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68"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4"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65"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66"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67"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68"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69" name="image.tif" descr="image.tif"/>
          <p:cNvPicPr>
            <a:picLocks noChangeAspect="1"/>
          </p:cNvPicPr>
          <p:nvPr/>
        </p:nvPicPr>
        <p:blipFill>
          <a:blip r:embed="rId4">
            <a:extLst/>
          </a:blip>
          <a:stretch>
            <a:fillRect/>
          </a:stretch>
        </p:blipFill>
        <p:spPr>
          <a:xfrm>
            <a:off x="222250" y="904875"/>
            <a:ext cx="7700963" cy="581025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372" name="Stateful Firewalls"/>
          <p:cNvSpPr txBox="1"/>
          <p:nvPr>
            <p:ph type="title" idx="4294967295"/>
          </p:nvPr>
        </p:nvSpPr>
        <p:spPr>
          <a:xfrm>
            <a:off x="5491162" y="485775"/>
            <a:ext cx="6373813" cy="5886450"/>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Stateful Firewalls</a:t>
            </a:r>
          </a:p>
        </p:txBody>
      </p:sp>
      <p:sp>
        <p:nvSpPr>
          <p:cNvPr id="373"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374"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375"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376"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377"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9"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80"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81"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82"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83"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84" name="image.tif" descr="image.tif"/>
          <p:cNvPicPr>
            <a:picLocks noChangeAspect="1"/>
          </p:cNvPicPr>
          <p:nvPr/>
        </p:nvPicPr>
        <p:blipFill>
          <a:blip r:embed="rId4">
            <a:extLst/>
          </a:blip>
          <a:stretch>
            <a:fillRect/>
          </a:stretch>
        </p:blipFill>
        <p:spPr>
          <a:xfrm>
            <a:off x="249237" y="866775"/>
            <a:ext cx="7480301" cy="5643563"/>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6"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87"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88"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89"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90"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91" name="image.tif" descr="image.tif"/>
          <p:cNvPicPr>
            <a:picLocks noChangeAspect="1"/>
          </p:cNvPicPr>
          <p:nvPr/>
        </p:nvPicPr>
        <p:blipFill>
          <a:blip r:embed="rId4">
            <a:extLst/>
          </a:blip>
          <a:stretch>
            <a:fillRect/>
          </a:stretch>
        </p:blipFill>
        <p:spPr>
          <a:xfrm>
            <a:off x="41275" y="866775"/>
            <a:ext cx="7897813" cy="5959475"/>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3"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394"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395"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396"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397"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398" name="image.tif" descr="image.tif"/>
          <p:cNvPicPr>
            <a:picLocks noChangeAspect="1"/>
          </p:cNvPicPr>
          <p:nvPr/>
        </p:nvPicPr>
        <p:blipFill>
          <a:blip r:embed="rId4">
            <a:extLst/>
          </a:blip>
          <a:stretch>
            <a:fillRect/>
          </a:stretch>
        </p:blipFill>
        <p:spPr>
          <a:xfrm>
            <a:off x="236537" y="1035050"/>
            <a:ext cx="7507288" cy="566420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0"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401"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402"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403"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404"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405" name="image.tif" descr="image.tif"/>
          <p:cNvPicPr>
            <a:picLocks noChangeAspect="1"/>
          </p:cNvPicPr>
          <p:nvPr/>
        </p:nvPicPr>
        <p:blipFill>
          <a:blip r:embed="rId4">
            <a:extLst/>
          </a:blip>
          <a:stretch>
            <a:fillRect/>
          </a:stretch>
        </p:blipFill>
        <p:spPr>
          <a:xfrm>
            <a:off x="282575" y="866775"/>
            <a:ext cx="7415213" cy="559435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7"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408"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409"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410"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411"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412" name="image.tif" descr="image.tif"/>
          <p:cNvPicPr>
            <a:picLocks noChangeAspect="1"/>
          </p:cNvPicPr>
          <p:nvPr/>
        </p:nvPicPr>
        <p:blipFill>
          <a:blip r:embed="rId4">
            <a:extLst/>
          </a:blip>
          <a:stretch>
            <a:fillRect/>
          </a:stretch>
        </p:blipFill>
        <p:spPr>
          <a:xfrm>
            <a:off x="349250" y="920750"/>
            <a:ext cx="7515225" cy="5668963"/>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415" name="Proxies"/>
          <p:cNvSpPr txBox="1"/>
          <p:nvPr>
            <p:ph type="title" idx="4294967295"/>
          </p:nvPr>
        </p:nvSpPr>
        <p:spPr>
          <a:xfrm>
            <a:off x="5491162" y="485775"/>
            <a:ext cx="6373813" cy="5886450"/>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Proxies</a:t>
            </a:r>
          </a:p>
        </p:txBody>
      </p:sp>
      <p:sp>
        <p:nvSpPr>
          <p:cNvPr id="416"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417"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418"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419"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420"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423"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424"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425"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426"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427" name="image.tif" descr="image.tif"/>
          <p:cNvPicPr>
            <a:picLocks noChangeAspect="1"/>
          </p:cNvPicPr>
          <p:nvPr/>
        </p:nvPicPr>
        <p:blipFill>
          <a:blip r:embed="rId4">
            <a:extLst/>
          </a:blip>
          <a:stretch>
            <a:fillRect/>
          </a:stretch>
        </p:blipFill>
        <p:spPr>
          <a:xfrm>
            <a:off x="376237" y="928687"/>
            <a:ext cx="7597776" cy="5732463"/>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9"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430"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431"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432"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433"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434" name="image.tif" descr="image.tif"/>
          <p:cNvPicPr>
            <a:picLocks noChangeAspect="1"/>
          </p:cNvPicPr>
          <p:nvPr/>
        </p:nvPicPr>
        <p:blipFill>
          <a:blip r:embed="rId4">
            <a:extLst/>
          </a:blip>
          <a:stretch>
            <a:fillRect/>
          </a:stretch>
        </p:blipFill>
        <p:spPr>
          <a:xfrm>
            <a:off x="160337" y="866775"/>
            <a:ext cx="7977188" cy="601821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71" name="Information Security"/>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Information Security</a:t>
            </a:r>
          </a:p>
        </p:txBody>
      </p:sp>
      <p:pic>
        <p:nvPicPr>
          <p:cNvPr id="72" name="A picture containing clockDescription automatically generated" descr="A picture containing clockDescription automatically generated"/>
          <p:cNvPicPr>
            <a:picLocks noChangeAspect="1"/>
          </p:cNvPicPr>
          <p:nvPr/>
        </p:nvPicPr>
        <p:blipFill>
          <a:blip r:embed="rId3">
            <a:extLst/>
          </a:blip>
          <a:stretch>
            <a:fillRect/>
          </a:stretch>
        </p:blipFill>
        <p:spPr>
          <a:xfrm>
            <a:off x="392112" y="1155700"/>
            <a:ext cx="8405813" cy="5816600"/>
          </a:xfrm>
          <a:prstGeom prst="rect">
            <a:avLst/>
          </a:prstGeom>
          <a:ln w="12700">
            <a:miter lim="400000"/>
          </a:ln>
        </p:spPr>
      </p:pic>
      <p:pic>
        <p:nvPicPr>
          <p:cNvPr id="73" name="grayscale photo of audio mixer" descr="grayscale photo of audio mixer"/>
          <p:cNvPicPr>
            <a:picLocks noChangeAspect="1"/>
          </p:cNvPicPr>
          <p:nvPr/>
        </p:nvPicPr>
        <p:blipFill>
          <a:blip r:embed="rId4">
            <a:extLst/>
          </a:blip>
          <a:stretch>
            <a:fillRect/>
          </a:stretch>
        </p:blipFill>
        <p:spPr>
          <a:xfrm>
            <a:off x="7137400" y="0"/>
            <a:ext cx="5067300" cy="6858000"/>
          </a:xfrm>
          <a:prstGeom prst="rect">
            <a:avLst/>
          </a:prstGeom>
          <a:ln w="12700">
            <a:miter lim="400000"/>
          </a:ln>
        </p:spPr>
      </p:pic>
      <p:pic>
        <p:nvPicPr>
          <p:cNvPr id="74"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6"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437"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438"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439"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440"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441" name="image.tif" descr="image.tif"/>
          <p:cNvPicPr>
            <a:picLocks noChangeAspect="1"/>
          </p:cNvPicPr>
          <p:nvPr/>
        </p:nvPicPr>
        <p:blipFill>
          <a:blip r:embed="rId4">
            <a:extLst/>
          </a:blip>
          <a:stretch>
            <a:fillRect/>
          </a:stretch>
        </p:blipFill>
        <p:spPr>
          <a:xfrm>
            <a:off x="276225" y="911225"/>
            <a:ext cx="7427913" cy="5603875"/>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3"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444"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445"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446"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447"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448" name="image.tif" descr="image.tif"/>
          <p:cNvPicPr>
            <a:picLocks noChangeAspect="1"/>
          </p:cNvPicPr>
          <p:nvPr/>
        </p:nvPicPr>
        <p:blipFill>
          <a:blip r:embed="rId4">
            <a:extLst/>
          </a:blip>
          <a:stretch>
            <a:fillRect/>
          </a:stretch>
        </p:blipFill>
        <p:spPr>
          <a:xfrm>
            <a:off x="301625" y="866775"/>
            <a:ext cx="7375525" cy="5564188"/>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0"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451"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452"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453"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454"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455" name="image.tif" descr="image.tif"/>
          <p:cNvPicPr>
            <a:picLocks noChangeAspect="1"/>
          </p:cNvPicPr>
          <p:nvPr/>
        </p:nvPicPr>
        <p:blipFill>
          <a:blip r:embed="rId4">
            <a:extLst/>
          </a:blip>
          <a:stretch>
            <a:fillRect/>
          </a:stretch>
        </p:blipFill>
        <p:spPr>
          <a:xfrm>
            <a:off x="182562" y="927100"/>
            <a:ext cx="7720013" cy="5824538"/>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7"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458"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459"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460"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461"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462" name="image.tif" descr="image.tif"/>
          <p:cNvPicPr>
            <a:picLocks noChangeAspect="1"/>
          </p:cNvPicPr>
          <p:nvPr/>
        </p:nvPicPr>
        <p:blipFill>
          <a:blip r:embed="rId4">
            <a:extLst/>
          </a:blip>
          <a:stretch>
            <a:fillRect/>
          </a:stretch>
        </p:blipFill>
        <p:spPr>
          <a:xfrm>
            <a:off x="214312" y="866775"/>
            <a:ext cx="7551738" cy="5697538"/>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4"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465"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466"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467"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468"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469" name="image.tif" descr="image.tif"/>
          <p:cNvPicPr>
            <a:picLocks noChangeAspect="1"/>
          </p:cNvPicPr>
          <p:nvPr/>
        </p:nvPicPr>
        <p:blipFill>
          <a:blip r:embed="rId4">
            <a:extLst/>
          </a:blip>
          <a:stretch>
            <a:fillRect/>
          </a:stretch>
        </p:blipFill>
        <p:spPr>
          <a:xfrm>
            <a:off x="34925" y="804862"/>
            <a:ext cx="7894638" cy="5956301"/>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1"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472"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473"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474"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475"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476" name="image.tif" descr="image.tif"/>
          <p:cNvPicPr>
            <a:picLocks noChangeAspect="1"/>
          </p:cNvPicPr>
          <p:nvPr/>
        </p:nvPicPr>
        <p:blipFill>
          <a:blip r:embed="rId4">
            <a:extLst/>
          </a:blip>
          <a:stretch>
            <a:fillRect/>
          </a:stretch>
        </p:blipFill>
        <p:spPr>
          <a:xfrm>
            <a:off x="290512" y="866775"/>
            <a:ext cx="7847013" cy="5919788"/>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8"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479" name="Layered Model"/>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Layered Model</a:t>
            </a:r>
          </a:p>
        </p:txBody>
      </p:sp>
      <p:pic>
        <p:nvPicPr>
          <p:cNvPr id="480"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481"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
        <p:nvSpPr>
          <p:cNvPr id="482" name="Double-click to edit"/>
          <p:cNvSpPr txBox="1"/>
          <p:nvPr>
            <p:ph type="body" idx="4294967295"/>
          </p:nvPr>
        </p:nvSpPr>
        <p:spPr>
          <a:xfrm>
            <a:off x="838200" y="1825624"/>
            <a:ext cx="10515600" cy="4351339"/>
          </a:xfrm>
          <a:prstGeom prst="rect">
            <a:avLst/>
          </a:prstGeom>
        </p:spPr>
        <p:txBody>
          <a:bodyPr>
            <a:normAutofit fontScale="100000" lnSpcReduction="0"/>
          </a:bodyPr>
          <a:lstStyle/>
          <a:p>
            <a:pPr/>
          </a:p>
        </p:txBody>
      </p:sp>
      <p:pic>
        <p:nvPicPr>
          <p:cNvPr id="483" name="image.tif" descr="image.tif"/>
          <p:cNvPicPr>
            <a:picLocks noChangeAspect="1"/>
          </p:cNvPicPr>
          <p:nvPr/>
        </p:nvPicPr>
        <p:blipFill>
          <a:blip r:embed="rId4">
            <a:extLst/>
          </a:blip>
          <a:stretch>
            <a:fillRect/>
          </a:stretch>
        </p:blipFill>
        <p:spPr>
          <a:xfrm>
            <a:off x="171450" y="866775"/>
            <a:ext cx="7637463" cy="5762625"/>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486" name="Defence Systems, Policies and Risks"/>
          <p:cNvSpPr txBox="1"/>
          <p:nvPr>
            <p:ph type="title" idx="4294967295"/>
          </p:nvPr>
        </p:nvSpPr>
        <p:spPr>
          <a:xfrm>
            <a:off x="5491162" y="485775"/>
            <a:ext cx="6373813" cy="5886450"/>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Defence Systems, Policies and Risks</a:t>
            </a:r>
          </a:p>
        </p:txBody>
      </p:sp>
      <p:sp>
        <p:nvSpPr>
          <p:cNvPr id="487"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488"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489"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490"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491"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77" name="Investigation"/>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Investigation</a:t>
            </a:r>
          </a:p>
        </p:txBody>
      </p:sp>
      <p:sp>
        <p:nvSpPr>
          <p:cNvPr id="78" name="Investigating an intrusion on a system (incident response). This might lead to a criminal prosecution, but most of the time the intrusion is investigated in order to be able to detect it in the future, and to thwart the activities at an early stage.…"/>
          <p:cNvSpPr txBox="1"/>
          <p:nvPr/>
        </p:nvSpPr>
        <p:spPr>
          <a:xfrm>
            <a:off x="883919" y="1152525"/>
            <a:ext cx="6212524" cy="6377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a:lnSpc>
                <a:spcPct val="80000"/>
              </a:lnSpc>
              <a:spcBef>
                <a:spcPts val="1000"/>
              </a:spcBef>
              <a:buSzPct val="100000"/>
              <a:buFont typeface="Arial"/>
              <a:buChar char="•"/>
              <a:defRPr sz="2800"/>
            </a:pPr>
            <a:r>
              <a:t>Investigating an intrusion on a system (incident response). This might lead to a criminal prosecution, but most of the time the intrusion is investigated in order to be able to detect it in the future, and to thwart the activities at an early stage.</a:t>
            </a:r>
          </a:p>
          <a:p>
            <a:pPr marL="228600" indent="-228600">
              <a:lnSpc>
                <a:spcPct val="80000"/>
              </a:lnSpc>
              <a:spcBef>
                <a:spcPts val="1000"/>
              </a:spcBef>
              <a:buSzPct val="100000"/>
              <a:buFont typeface="Arial"/>
              <a:buChar char="•"/>
              <a:defRPr sz="2800"/>
            </a:pPr>
            <a:r>
              <a:t>Investigation of a criminal activity (forensic computing). This might lead to a criminal prosecution, or to thwart the activities in the future.</a:t>
            </a:r>
          </a:p>
          <a:p>
            <a:pPr marL="228600" indent="-228600">
              <a:lnSpc>
                <a:spcPct val="80000"/>
              </a:lnSpc>
              <a:spcBef>
                <a:spcPts val="1000"/>
              </a:spcBef>
              <a:buSzPct val="100000"/>
              <a:buFont typeface="Arial"/>
              <a:buChar char="•"/>
              <a:defRPr sz="2800"/>
            </a:pPr>
            <a:r>
              <a:t>Investigation of a breach of security policy. This might lead to a disciplinary procedure within an organisation.</a:t>
            </a:r>
          </a:p>
          <a:p>
            <a:pPr marL="228600" indent="-228600">
              <a:lnSpc>
                <a:spcPct val="80000"/>
              </a:lnSpc>
              <a:spcBef>
                <a:spcPts val="1000"/>
              </a:spcBef>
              <a:buSzPct val="100000"/>
              <a:buFont typeface="Arial"/>
              <a:buChar char="•"/>
              <a:defRPr sz="2800"/>
            </a:pPr>
          </a:p>
        </p:txBody>
      </p:sp>
      <p:pic>
        <p:nvPicPr>
          <p:cNvPr id="79"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80"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 name="image.png" descr="image.png"/>
          <p:cNvPicPr>
            <a:picLocks noChangeAspect="1"/>
          </p:cNvPicPr>
          <p:nvPr/>
        </p:nvPicPr>
        <p:blipFill>
          <a:blip r:embed="rId2">
            <a:extLst/>
          </a:blip>
          <a:stretch>
            <a:fillRect/>
          </a:stretch>
        </p:blipFill>
        <p:spPr>
          <a:xfrm>
            <a:off x="10042525" y="5684837"/>
            <a:ext cx="2149475" cy="1030288"/>
          </a:xfrm>
          <a:prstGeom prst="rect">
            <a:avLst/>
          </a:prstGeom>
          <a:ln w="12700">
            <a:miter lim="400000"/>
          </a:ln>
        </p:spPr>
      </p:pic>
      <p:sp>
        <p:nvSpPr>
          <p:cNvPr id="83" name="Due Care and Due Diligence"/>
          <p:cNvSpPr txBox="1"/>
          <p:nvPr>
            <p:ph type="title" idx="4294967295"/>
          </p:nvPr>
        </p:nvSpPr>
        <p:spPr>
          <a:xfrm>
            <a:off x="0" y="0"/>
            <a:ext cx="10515600" cy="866775"/>
          </a:xfrm>
          <a:prstGeom prst="rect">
            <a:avLst/>
          </a:prstGeom>
        </p:spPr>
        <p:txBody>
          <a:bodyPr>
            <a:normAutofit fontScale="100000" lnSpcReduction="0"/>
          </a:bodyPr>
          <a:lstStyle>
            <a:lvl1pPr>
              <a:defRPr>
                <a:solidFill>
                  <a:srgbClr val="C00000"/>
                </a:solidFill>
              </a:defRPr>
            </a:lvl1pPr>
          </a:lstStyle>
          <a:p>
            <a:pPr/>
            <a:r>
              <a:t>Due Care and Due Diligence</a:t>
            </a:r>
          </a:p>
        </p:txBody>
      </p:sp>
      <p:sp>
        <p:nvSpPr>
          <p:cNvPr id="84" name="With due care, the organisation must make sure that it has taken the correct steps in the creation and implementation of its security policy and in its risk analysis.…"/>
          <p:cNvSpPr txBox="1"/>
          <p:nvPr/>
        </p:nvSpPr>
        <p:spPr>
          <a:xfrm>
            <a:off x="883919" y="1152524"/>
            <a:ext cx="6598287" cy="45288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a:lnSpc>
                <a:spcPct val="70000"/>
              </a:lnSpc>
              <a:spcBef>
                <a:spcPts val="1000"/>
              </a:spcBef>
              <a:buSzPct val="100000"/>
              <a:buFont typeface="Arial"/>
              <a:buChar char="•"/>
              <a:defRPr sz="2200"/>
            </a:pPr>
            <a:r>
              <a:t>With due care, the organisation must make sure that it has taken the correct steps in the creation and implementation of its security policy and in its risk analysis. </a:t>
            </a:r>
          </a:p>
          <a:p>
            <a:pPr marL="228600" indent="-228600">
              <a:lnSpc>
                <a:spcPct val="70000"/>
              </a:lnSpc>
              <a:spcBef>
                <a:spcPts val="1000"/>
              </a:spcBef>
              <a:buSzPct val="100000"/>
              <a:buFont typeface="Arial"/>
              <a:buChar char="•"/>
              <a:defRPr sz="2200"/>
            </a:pPr>
            <a:r>
              <a:t>Then due diligence relates to the actual operation and maintenance of its security system, especially around vulnerability testing. Thus a company might take due care in analysing and designing their security policy, but not take due diligence in actually proving that it works. It can work the other way, in that a policy might be implemented with due diligence, but the originally creation of the policy has not been properly analysed/designed. It is thus important, in terms of any future liability, that security systems are designed, analysed, implemented and maintained with both due care and due diligence.</a:t>
            </a:r>
          </a:p>
        </p:txBody>
      </p:sp>
      <p:pic>
        <p:nvPicPr>
          <p:cNvPr id="85" name="grayscale photo of audio mixer" descr="grayscale photo of audio mixer"/>
          <p:cNvPicPr>
            <a:picLocks noChangeAspect="1"/>
          </p:cNvPicPr>
          <p:nvPr/>
        </p:nvPicPr>
        <p:blipFill>
          <a:blip r:embed="rId3">
            <a:extLst/>
          </a:blip>
          <a:stretch>
            <a:fillRect/>
          </a:stretch>
        </p:blipFill>
        <p:spPr>
          <a:xfrm>
            <a:off x="7137400" y="0"/>
            <a:ext cx="5067300" cy="6858000"/>
          </a:xfrm>
          <a:prstGeom prst="rect">
            <a:avLst/>
          </a:prstGeom>
          <a:ln w="12700">
            <a:miter lim="400000"/>
          </a:ln>
        </p:spPr>
      </p:pic>
      <p:pic>
        <p:nvPicPr>
          <p:cNvPr id="86" name="image.png" descr="image.png"/>
          <p:cNvPicPr>
            <a:picLocks noChangeAspect="1"/>
          </p:cNvPicPr>
          <p:nvPr/>
        </p:nvPicPr>
        <p:blipFill>
          <a:blip r:embed="rId2">
            <a:extLst/>
          </a:blip>
          <a:stretch>
            <a:fillRect/>
          </a:stretch>
        </p:blipFill>
        <p:spPr>
          <a:xfrm>
            <a:off x="7299325" y="0"/>
            <a:ext cx="1676400" cy="80486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quot;&quot;"/>
          <p:cNvSpPr/>
          <p:nvPr/>
        </p:nvSpPr>
        <p:spPr>
          <a:xfrm>
            <a:off x="0" y="0"/>
            <a:ext cx="12192000" cy="6858000"/>
          </a:xfrm>
          <a:prstGeom prst="rect">
            <a:avLst/>
          </a:prstGeom>
          <a:solidFill>
            <a:srgbClr val="404040"/>
          </a:solidFill>
          <a:ln w="12700">
            <a:miter lim="400000"/>
          </a:ln>
        </p:spPr>
        <p:txBody>
          <a:bodyPr lIns="45719" rIns="45719" anchor="ctr"/>
          <a:lstStyle/>
          <a:p>
            <a:pPr/>
          </a:p>
        </p:txBody>
      </p:sp>
      <p:sp>
        <p:nvSpPr>
          <p:cNvPr id="89" name="Impact and Harm"/>
          <p:cNvSpPr txBox="1"/>
          <p:nvPr>
            <p:ph type="title" idx="4294967295"/>
          </p:nvPr>
        </p:nvSpPr>
        <p:spPr>
          <a:xfrm>
            <a:off x="5491162" y="485775"/>
            <a:ext cx="6373813" cy="5886450"/>
          </a:xfrm>
          <a:prstGeom prst="rect">
            <a:avLst/>
          </a:prstGeom>
        </p:spPr>
        <p:txBody>
          <a:bodyPr anchor="b">
            <a:normAutofit fontScale="100000" lnSpcReduction="0"/>
          </a:bodyPr>
          <a:lstStyle>
            <a:lvl1pPr>
              <a:defRPr sz="6000">
                <a:solidFill>
                  <a:srgbClr val="FFFFFF"/>
                </a:solidFill>
                <a:latin typeface="Arial"/>
                <a:ea typeface="Arial"/>
                <a:cs typeface="Arial"/>
                <a:sym typeface="Arial"/>
              </a:defRPr>
            </a:lvl1pPr>
          </a:lstStyle>
          <a:p>
            <a:pPr/>
            <a:r>
              <a:t>Impact and Harm</a:t>
            </a:r>
          </a:p>
        </p:txBody>
      </p:sp>
      <p:sp>
        <p:nvSpPr>
          <p:cNvPr id="90"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pPr/>
          </a:p>
        </p:txBody>
      </p:sp>
      <p:sp>
        <p:nvSpPr>
          <p:cNvPr id="91"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pPr/>
          </a:p>
        </p:txBody>
      </p:sp>
      <p:pic>
        <p:nvPicPr>
          <p:cNvPr id="92" name="image.png" descr="image.png"/>
          <p:cNvPicPr>
            <a:picLocks noChangeAspect="1"/>
          </p:cNvPicPr>
          <p:nvPr/>
        </p:nvPicPr>
        <p:blipFill>
          <a:blip r:embed="rId2">
            <a:extLst/>
          </a:blip>
          <a:stretch>
            <a:fillRect/>
          </a:stretch>
        </p:blipFill>
        <p:spPr>
          <a:xfrm>
            <a:off x="314325" y="485775"/>
            <a:ext cx="4740275" cy="2274888"/>
          </a:xfrm>
          <a:prstGeom prst="rect">
            <a:avLst/>
          </a:prstGeom>
          <a:ln w="12700">
            <a:miter lim="400000"/>
          </a:ln>
        </p:spPr>
      </p:pic>
      <p:sp>
        <p:nvSpPr>
          <p:cNvPr id="93"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“From bits to information”</a:t>
            </a:r>
          </a:p>
        </p:txBody>
      </p:sp>
      <p:sp>
        <p:nvSpPr>
          <p:cNvPr id="94" name="Line"/>
          <p:cNvSpPr/>
          <p:nvPr/>
        </p:nvSpPr>
        <p:spPr>
          <a:xfrm>
            <a:off x="314325" y="2946400"/>
            <a:ext cx="4930775" cy="0"/>
          </a:xfrm>
          <a:prstGeom prst="line">
            <a:avLst/>
          </a:prstGeom>
          <a:ln w="57150">
            <a:solidFill>
              <a:srgbClr val="C00000"/>
            </a:solidFill>
            <a:miter/>
          </a:ln>
        </p:spPr>
        <p:txBody>
          <a:bodyPr lIns="45719" rIns="4571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